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Default Extension="fntdata" ContentType="application/x-fontdata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9" r:id="rId1"/>
  </p:sldMasterIdLst>
  <p:sldIdLst>
    <p:sldId id="256" r:id="rId2"/>
    <p:sldId id="257" r:id="rId3"/>
    <p:sldId id="258" r:id="rId4"/>
    <p:sldId id="262" r:id="rId5"/>
    <p:sldId id="266" r:id="rId6"/>
    <p:sldId id="267" r:id="rId7"/>
    <p:sldId id="259" r:id="rId8"/>
    <p:sldId id="268" r:id="rId9"/>
    <p:sldId id="269" r:id="rId10"/>
    <p:sldId id="260" r:id="rId11"/>
    <p:sldId id="261" r:id="rId12"/>
  </p:sldIdLst>
  <p:sldSz cx="9144000" cy="5715000" type="screen16x10"/>
  <p:notesSz cx="6858000" cy="9144000"/>
  <p:embeddedFontLst>
    <p:embeddedFont>
      <p:font typeface="맑은 고딕" pitchFamily="50" charset="-127"/>
      <p:regular r:id="rId13"/>
      <p:bold r:id="rId14"/>
    </p:embeddedFont>
    <p:embeddedFont>
      <p:font typeface="나눔바른고딕" pitchFamily="50" charset="-127"/>
      <p:regular r:id="rId15"/>
      <p:bold r:id="rId16"/>
    </p:embeddedFont>
    <p:embeddedFont>
      <p:font typeface="배달의민족 연성" pitchFamily="50" charset="-127"/>
      <p:regular r:id="rId17"/>
    </p:embeddedFont>
    <p:embeddedFont>
      <p:font typeface="나눔바른고딕 UltraLight" pitchFamily="2" charset="-127"/>
      <p:regular r:id="rId18"/>
    </p:embeddedFont>
    <p:embeddedFont>
      <p:font typeface="나눔스퀘어라운드 ExtraBold" pitchFamily="50" charset="-127"/>
      <p:bold r:id="rId19"/>
    </p:embeddedFont>
    <p:embeddedFont>
      <p:font typeface="나눔스퀘어라운드 Light" pitchFamily="50" charset="-127"/>
      <p:regular r:id="rId20"/>
    </p:embeddedFont>
    <p:embeddedFont>
      <p:font typeface="나눔스퀘어라운드 Bold" pitchFamily="50" charset="-127"/>
      <p:bold r:id="rId21"/>
    </p:embeddedFont>
    <p:embeddedFont>
      <p:font typeface="나눔스퀘어라운드 Regular" pitchFamily="50" charset="-127"/>
      <p:regular r:id="rId22"/>
    </p:embeddedFont>
    <p:embeddedFont>
      <p:font typeface="배달의민족 도현" pitchFamily="50" charset="-127"/>
      <p:regular r:id="rId2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4="http://schemas.microsoft.com/office/powerpoint/2010/main" xmlns:p15="http://schemas.microsoft.com/office/powerpoint/2012/main">
        <p15:guide id="0" orient="horz" pos="1799" userDrawn="1">
          <p15:clr>
            <a:srgbClr val="A4A3A4"/>
          </p15:clr>
        </p15:guide>
        <p15:guide id="1" pos="287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="" xmlns:p14="http://schemas.microsoft.com/office/powerpoint/2010/main">
          <a:srgbClr val="FF0000"/>
        </p14:laserClr>
      </p:ext>
    </p:extLst>
  </p:showPr>
  <p:clrMru>
    <a:srgbClr val="9BBB59"/>
    <a:srgbClr val="960000"/>
    <a:srgbClr val="507820"/>
    <a:srgbClr val="314913"/>
    <a:srgbClr val="6D8838"/>
    <a:srgbClr val="45180C"/>
    <a:srgbClr val="754733"/>
    <a:srgbClr val="573E33"/>
    <a:srgbClr val="614229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8340" autoAdjust="0"/>
  </p:normalViewPr>
  <p:slideViewPr>
    <p:cSldViewPr snapToObjects="1">
      <p:cViewPr>
        <p:scale>
          <a:sx n="100" d="100"/>
          <a:sy n="100" d="100"/>
        </p:scale>
        <p:origin x="-948" y="-330"/>
      </p:cViewPr>
      <p:guideLst>
        <p:guide orient="horz" pos="1799"/>
        <p:guide pos="287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5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775355"/>
            <a:ext cx="7772400" cy="1225021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238500"/>
            <a:ext cx="6400800" cy="14605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68960-D9CB-4AFF-8596-9E647EFE3EF1}" type="datetimeFigureOut">
              <a:rPr lang="ko-KR" altLang="en-US" smtClean="0"/>
              <a:pPr/>
              <a:t>2019-04-24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95D13-59A7-4246-B9F5-6F037539963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68960-D9CB-4AFF-8596-9E647EFE3EF1}" type="datetimeFigureOut">
              <a:rPr lang="ko-KR" altLang="en-US" smtClean="0"/>
              <a:pPr/>
              <a:t>2019-04-24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95D13-59A7-4246-B9F5-6F037539963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190500"/>
            <a:ext cx="2057400" cy="4064000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190500"/>
            <a:ext cx="6019800" cy="4064000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68960-D9CB-4AFF-8596-9E647EFE3EF1}" type="datetimeFigureOut">
              <a:rPr lang="ko-KR" altLang="en-US" smtClean="0"/>
              <a:pPr/>
              <a:t>2019-04-24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95D13-59A7-4246-B9F5-6F037539963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68960-D9CB-4AFF-8596-9E647EFE3EF1}" type="datetimeFigureOut">
              <a:rPr lang="ko-KR" altLang="en-US" smtClean="0"/>
              <a:pPr/>
              <a:t>2019-04-24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95D13-59A7-4246-B9F5-6F037539963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672417"/>
            <a:ext cx="7772400" cy="1135063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422261"/>
            <a:ext cx="7772400" cy="1250156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68960-D9CB-4AFF-8596-9E647EFE3EF1}" type="datetimeFigureOut">
              <a:rPr lang="ko-KR" altLang="en-US" smtClean="0"/>
              <a:pPr/>
              <a:t>2019-04-24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95D13-59A7-4246-B9F5-6F037539963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111250"/>
            <a:ext cx="4038600" cy="31432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111250"/>
            <a:ext cx="4038600" cy="31432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68960-D9CB-4AFF-8596-9E647EFE3EF1}" type="datetimeFigureOut">
              <a:rPr lang="ko-KR" altLang="en-US" smtClean="0"/>
              <a:pPr/>
              <a:t>2019-04-24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95D13-59A7-4246-B9F5-6F037539963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28865"/>
            <a:ext cx="8229600" cy="9525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79261"/>
            <a:ext cx="4040188" cy="53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812396"/>
            <a:ext cx="4040188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6" y="1279261"/>
            <a:ext cx="4041775" cy="53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6" y="1812396"/>
            <a:ext cx="4041775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68960-D9CB-4AFF-8596-9E647EFE3EF1}" type="datetimeFigureOut">
              <a:rPr lang="ko-KR" altLang="en-US" smtClean="0"/>
              <a:pPr/>
              <a:t>2019-04-24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95D13-59A7-4246-B9F5-6F037539963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68960-D9CB-4AFF-8596-9E647EFE3EF1}" type="datetimeFigureOut">
              <a:rPr lang="ko-KR" altLang="en-US" smtClean="0"/>
              <a:pPr/>
              <a:t>2019-04-24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95D13-59A7-4246-B9F5-6F037539963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68960-D9CB-4AFF-8596-9E647EFE3EF1}" type="datetimeFigureOut">
              <a:rPr lang="ko-KR" altLang="en-US" smtClean="0"/>
              <a:pPr/>
              <a:t>2019-04-24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95D13-59A7-4246-B9F5-6F037539963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1" y="227542"/>
            <a:ext cx="3008313" cy="9683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27542"/>
            <a:ext cx="5111750" cy="487759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1" y="1195917"/>
            <a:ext cx="3008313" cy="390921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68960-D9CB-4AFF-8596-9E647EFE3EF1}" type="datetimeFigureOut">
              <a:rPr lang="ko-KR" altLang="en-US" smtClean="0"/>
              <a:pPr/>
              <a:t>2019-04-24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95D13-59A7-4246-B9F5-6F037539963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000500"/>
            <a:ext cx="5486400" cy="47228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510646"/>
            <a:ext cx="5486400" cy="3429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472782"/>
            <a:ext cx="5486400" cy="67071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68960-D9CB-4AFF-8596-9E647EFE3EF1}" type="datetimeFigureOut">
              <a:rPr lang="ko-KR" altLang="en-US" smtClean="0"/>
              <a:pPr/>
              <a:t>2019-04-24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95D13-59A7-4246-B9F5-6F037539963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78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28865"/>
            <a:ext cx="8229600" cy="952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333500"/>
            <a:ext cx="8229600" cy="3771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568960-D9CB-4AFF-8596-9E647EFE3EF1}" type="datetimeFigureOut">
              <a:rPr lang="ko-KR" altLang="en-US" smtClean="0"/>
              <a:pPr/>
              <a:t>2019-04-24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495D13-59A7-4246-B9F5-6F037539963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>
    <p:fade/>
  </p:transition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jpeg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Relationship Id="rId9" Type="http://schemas.openxmlformats.org/officeDocument/2006/relationships/image" Target="../media/image10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2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jpe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71495" y="1214120"/>
            <a:ext cx="3000375" cy="30003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501380" y="5143500"/>
            <a:ext cx="450850" cy="45085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5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BBB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501380" y="5143500"/>
            <a:ext cx="450850" cy="45085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직사각형 11"/>
          <p:cNvSpPr/>
          <p:nvPr/>
        </p:nvSpPr>
        <p:spPr>
          <a:xfrm>
            <a:off x="0" y="0"/>
            <a:ext cx="9144000" cy="1214120"/>
          </a:xfrm>
          <a:prstGeom prst="rect">
            <a:avLst/>
          </a:prstGeom>
          <a:solidFill>
            <a:srgbClr val="5078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0" y="0"/>
            <a:ext cx="9144000" cy="213995"/>
          </a:xfrm>
          <a:prstGeom prst="rect">
            <a:avLst/>
          </a:prstGeom>
          <a:solidFill>
            <a:srgbClr val="3149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-714375" y="252730"/>
            <a:ext cx="5429250" cy="461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mtClean="0">
                <a:solidFill>
                  <a:schemeClr val="bg1"/>
                </a:solidFill>
                <a:latin typeface="배달의민족 연성" pitchFamily="50" charset="-127"/>
                <a:ea typeface="배달의민족 연성" pitchFamily="50" charset="-127"/>
              </a:rPr>
              <a:t>프로젝트 후기 및 </a:t>
            </a:r>
            <a:r>
              <a:rPr lang="ko-KR" altLang="en-US" sz="2400" dirty="0" err="1" smtClean="0">
                <a:solidFill>
                  <a:schemeClr val="bg1"/>
                </a:solidFill>
                <a:latin typeface="배달의민족 연성" pitchFamily="50" charset="-127"/>
                <a:ea typeface="배달의민족 연성" pitchFamily="50" charset="-127"/>
              </a:rPr>
              <a:t>느낀점</a:t>
            </a:r>
            <a:endParaRPr lang="ko-KR" altLang="en-US" sz="2400" dirty="0">
              <a:solidFill>
                <a:schemeClr val="bg1"/>
              </a:solidFill>
              <a:latin typeface="배달의민족 연성" pitchFamily="50" charset="-127"/>
              <a:ea typeface="배달의민족 연성" pitchFamily="50" charset="-127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6501130" y="0"/>
            <a:ext cx="2654935" cy="2463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solidFill>
                  <a:schemeClr val="bg1"/>
                </a:solidFill>
                <a:latin typeface="나눔바른고딕 UltraLight" pitchFamily="2" charset="-127"/>
                <a:ea typeface="나눔바른고딕 UltraLight" pitchFamily="2" charset="-127"/>
              </a:rPr>
              <a:t>비트캠프 </a:t>
            </a:r>
            <a:r>
              <a:rPr lang="en-US" altLang="ko-KR" sz="1000" dirty="0" smtClean="0">
                <a:solidFill>
                  <a:schemeClr val="bg1"/>
                </a:solidFill>
                <a:latin typeface="나눔바른고딕 UltraLight" pitchFamily="2" charset="-127"/>
                <a:ea typeface="나눔바른고딕 UltraLight" pitchFamily="2" charset="-127"/>
              </a:rPr>
              <a:t>java</a:t>
            </a:r>
            <a:r>
              <a:rPr lang="ko-KR" altLang="en-US" sz="1000" dirty="0" smtClean="0">
                <a:solidFill>
                  <a:schemeClr val="bg1"/>
                </a:solidFill>
                <a:latin typeface="나눔바른고딕 UltraLight" pitchFamily="2" charset="-127"/>
                <a:ea typeface="나눔바른고딕 UltraLight" pitchFamily="2" charset="-127"/>
              </a:rPr>
              <a:t> 기반 </a:t>
            </a:r>
            <a:r>
              <a:rPr lang="ko-KR" altLang="en-US" sz="1000" dirty="0" err="1" smtClean="0">
                <a:solidFill>
                  <a:schemeClr val="bg1"/>
                </a:solidFill>
                <a:latin typeface="나눔바른고딕 UltraLight" pitchFamily="2" charset="-127"/>
                <a:ea typeface="나눔바른고딕 UltraLight" pitchFamily="2" charset="-127"/>
              </a:rPr>
              <a:t>웹앱</a:t>
            </a:r>
            <a:r>
              <a:rPr lang="ko-KR" altLang="en-US" sz="1000" dirty="0" smtClean="0">
                <a:solidFill>
                  <a:schemeClr val="bg1"/>
                </a:solidFill>
                <a:latin typeface="나눔바른고딕 UltraLight" pitchFamily="2" charset="-127"/>
                <a:ea typeface="나눔바른고딕 UltraLight" pitchFamily="2" charset="-127"/>
              </a:rPr>
              <a:t> 개발자 양성과정 </a:t>
            </a:r>
            <a:r>
              <a:rPr lang="en-US" altLang="ko-KR" sz="1000" dirty="0" smtClean="0">
                <a:solidFill>
                  <a:schemeClr val="bg1"/>
                </a:solidFill>
                <a:latin typeface="나눔바른고딕 UltraLight" pitchFamily="2" charset="-127"/>
                <a:ea typeface="나눔바른고딕 UltraLight" pitchFamily="2" charset="-127"/>
              </a:rPr>
              <a:t>119</a:t>
            </a:r>
            <a:r>
              <a:rPr lang="ko-KR" altLang="en-US" sz="1000" dirty="0" smtClean="0">
                <a:solidFill>
                  <a:schemeClr val="bg1"/>
                </a:solidFill>
                <a:latin typeface="나눔바른고딕 UltraLight" pitchFamily="2" charset="-127"/>
                <a:ea typeface="나눔바른고딕 UltraLight" pitchFamily="2" charset="-127"/>
              </a:rPr>
              <a:t>기</a:t>
            </a:r>
            <a:endParaRPr lang="ko-KR" altLang="en-US" sz="1000" dirty="0">
              <a:solidFill>
                <a:schemeClr val="bg1"/>
              </a:solidFill>
              <a:latin typeface="나눔바른고딕 UltraLight" pitchFamily="2" charset="-127"/>
              <a:ea typeface="나눔바른고딕 UltraLight" pitchFamily="2" charset="-127"/>
            </a:endParaRPr>
          </a:p>
        </p:txBody>
      </p:sp>
      <p:sp>
        <p:nvSpPr>
          <p:cNvPr id="45" name="도형 2064"/>
          <p:cNvSpPr>
            <a:spLocks/>
          </p:cNvSpPr>
          <p:nvPr/>
        </p:nvSpPr>
        <p:spPr>
          <a:xfrm>
            <a:off x="7786710" y="1154101"/>
            <a:ext cx="1036955" cy="60325"/>
          </a:xfrm>
          <a:prstGeom prst="rect">
            <a:avLst/>
          </a:prstGeom>
          <a:solidFill>
            <a:srgbClr val="314913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8" name="텍스트 상자 15362"/>
          <p:cNvSpPr txBox="1">
            <a:spLocks/>
          </p:cNvSpPr>
          <p:nvPr/>
        </p:nvSpPr>
        <p:spPr>
          <a:xfrm>
            <a:off x="7459980" y="853440"/>
            <a:ext cx="1715135" cy="30861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400" b="1" dirty="0" smtClean="0">
                <a:solidFill>
                  <a:schemeClr val="bg1"/>
                </a:solidFill>
                <a:latin typeface="나눔스퀘어라운드 ExtraBold" charset="0"/>
                <a:ea typeface="나눔스퀘어라운드 ExtraBold" charset="0"/>
              </a:rPr>
              <a:t>제작 후기</a:t>
            </a:r>
            <a:endParaRPr lang="ko-KR" altLang="en-US" sz="1400" b="1" dirty="0">
              <a:solidFill>
                <a:schemeClr val="bg1"/>
              </a:solidFill>
              <a:latin typeface="나눔스퀘어라운드 ExtraBold" charset="0"/>
              <a:ea typeface="나눔스퀘어라운드 ExtraBold" charset="0"/>
            </a:endParaRPr>
          </a:p>
        </p:txBody>
      </p:sp>
      <p:sp>
        <p:nvSpPr>
          <p:cNvPr id="59" name="텍스트 상자 15364"/>
          <p:cNvSpPr txBox="1">
            <a:spLocks/>
          </p:cNvSpPr>
          <p:nvPr/>
        </p:nvSpPr>
        <p:spPr>
          <a:xfrm>
            <a:off x="-179705" y="854710"/>
            <a:ext cx="1715135" cy="30734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1" dirty="0" err="1">
                <a:solidFill>
                  <a:srgbClr val="9BBB59"/>
                </a:solidFill>
                <a:latin typeface="나눔스퀘어라운드 ExtraBold" charset="0"/>
                <a:ea typeface="나눔스퀘어라운드 ExtraBold" charset="0"/>
              </a:rPr>
              <a:t>팀원소개</a:t>
            </a:r>
            <a:endParaRPr lang="ko-KR" altLang="en-US" sz="1400" b="1" dirty="0">
              <a:solidFill>
                <a:srgbClr val="9BBB59"/>
              </a:solidFill>
              <a:latin typeface="나눔스퀘어라운드 ExtraBold" charset="0"/>
              <a:ea typeface="나눔스퀘어라운드 ExtraBold" charset="0"/>
            </a:endParaRPr>
          </a:p>
        </p:txBody>
      </p:sp>
      <p:sp>
        <p:nvSpPr>
          <p:cNvPr id="67" name="텍스트 상자 15365"/>
          <p:cNvSpPr txBox="1">
            <a:spLocks/>
          </p:cNvSpPr>
          <p:nvPr/>
        </p:nvSpPr>
        <p:spPr>
          <a:xfrm>
            <a:off x="999477" y="854710"/>
            <a:ext cx="1715135" cy="30734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400" b="1" dirty="0" smtClean="0">
                <a:solidFill>
                  <a:srgbClr val="9BBB59"/>
                </a:solidFill>
                <a:latin typeface="나눔스퀘어라운드 ExtraBold" charset="0"/>
                <a:ea typeface="나눔스퀘어라운드 ExtraBold" charset="0"/>
              </a:rPr>
              <a:t>타임테이블</a:t>
            </a:r>
            <a:endParaRPr lang="ko-KR" altLang="en-US" sz="1400" b="1" dirty="0">
              <a:solidFill>
                <a:srgbClr val="9BBB59"/>
              </a:solidFill>
              <a:latin typeface="나눔스퀘어라운드 ExtraBold" charset="0"/>
              <a:ea typeface="나눔스퀘어라운드 ExtraBold" charset="0"/>
            </a:endParaRPr>
          </a:p>
        </p:txBody>
      </p:sp>
      <p:sp>
        <p:nvSpPr>
          <p:cNvPr id="71" name="텍스트 상자 15366"/>
          <p:cNvSpPr txBox="1">
            <a:spLocks/>
          </p:cNvSpPr>
          <p:nvPr/>
        </p:nvSpPr>
        <p:spPr>
          <a:xfrm>
            <a:off x="2366857" y="854710"/>
            <a:ext cx="1715135" cy="30734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1">
                <a:solidFill>
                  <a:schemeClr val="accent3"/>
                </a:solidFill>
                <a:latin typeface="나눔스퀘어라운드 ExtraBold" charset="0"/>
                <a:ea typeface="나눔스퀘어라운드 ExtraBold" charset="0"/>
              </a:rPr>
              <a:t>초기 UI구상안</a:t>
            </a:r>
            <a:endParaRPr lang="ko-KR" altLang="en-US" sz="1400" b="1">
              <a:solidFill>
                <a:schemeClr val="accent3"/>
              </a:solidFill>
              <a:latin typeface="나눔스퀘어라운드 ExtraBold" charset="0"/>
              <a:ea typeface="나눔스퀘어라운드 ExtraBold" charset="0"/>
            </a:endParaRPr>
          </a:p>
        </p:txBody>
      </p:sp>
      <p:sp>
        <p:nvSpPr>
          <p:cNvPr id="75" name="텍스트 상자 15367"/>
          <p:cNvSpPr txBox="1">
            <a:spLocks/>
          </p:cNvSpPr>
          <p:nvPr/>
        </p:nvSpPr>
        <p:spPr>
          <a:xfrm>
            <a:off x="3689448" y="854710"/>
            <a:ext cx="1715135" cy="30734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1" dirty="0" err="1">
                <a:solidFill>
                  <a:schemeClr val="accent3"/>
                </a:solidFill>
                <a:latin typeface="나눔스퀘어라운드 ExtraBold" charset="0"/>
                <a:ea typeface="나눔스퀘어라운드 ExtraBold" charset="0"/>
              </a:rPr>
              <a:t>최종</a:t>
            </a:r>
            <a:r>
              <a:rPr lang="en-US" altLang="ko-KR" sz="1400" b="1" dirty="0">
                <a:solidFill>
                  <a:schemeClr val="accent3"/>
                </a:solidFill>
                <a:latin typeface="나눔스퀘어라운드 ExtraBold" charset="0"/>
                <a:ea typeface="나눔스퀘어라운드 ExtraBold" charset="0"/>
              </a:rPr>
              <a:t> </a:t>
            </a:r>
            <a:r>
              <a:rPr lang="en-US" altLang="ko-KR" sz="1400" b="1" dirty="0" err="1">
                <a:solidFill>
                  <a:schemeClr val="accent3"/>
                </a:solidFill>
                <a:latin typeface="나눔스퀘어라운드 ExtraBold" charset="0"/>
                <a:ea typeface="나눔스퀘어라운드 ExtraBold" charset="0"/>
              </a:rPr>
              <a:t>UI구현</a:t>
            </a:r>
            <a:endParaRPr lang="ko-KR" altLang="en-US" sz="1400" b="1" dirty="0">
              <a:solidFill>
                <a:schemeClr val="accent3"/>
              </a:solidFill>
              <a:latin typeface="나눔스퀘어라운드 ExtraBold" charset="0"/>
              <a:ea typeface="나눔스퀘어라운드 ExtraBold" charset="0"/>
            </a:endParaRPr>
          </a:p>
        </p:txBody>
      </p:sp>
      <p:sp>
        <p:nvSpPr>
          <p:cNvPr id="76" name="텍스트 상자 15368"/>
          <p:cNvSpPr txBox="1">
            <a:spLocks/>
          </p:cNvSpPr>
          <p:nvPr/>
        </p:nvSpPr>
        <p:spPr>
          <a:xfrm>
            <a:off x="6214451" y="854710"/>
            <a:ext cx="1715135" cy="30734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1" dirty="0" err="1" smtClean="0">
                <a:solidFill>
                  <a:srgbClr val="9BBB59"/>
                </a:solidFill>
                <a:latin typeface="나눔스퀘어라운드 ExtraBold" charset="0"/>
                <a:ea typeface="나눔스퀘어라운드 ExtraBold" charset="0"/>
              </a:rPr>
              <a:t>개선사항</a:t>
            </a:r>
            <a:endParaRPr lang="ko-KR" altLang="en-US" sz="1400" b="1" dirty="0">
              <a:solidFill>
                <a:srgbClr val="9BBB59"/>
              </a:solidFill>
              <a:latin typeface="나눔스퀘어라운드 ExtraBold" charset="0"/>
              <a:ea typeface="나눔스퀘어라운드 ExtraBold" charset="0"/>
            </a:endParaRPr>
          </a:p>
        </p:txBody>
      </p:sp>
      <p:sp>
        <p:nvSpPr>
          <p:cNvPr id="77" name="텍스트 상자 15369"/>
          <p:cNvSpPr txBox="1">
            <a:spLocks/>
          </p:cNvSpPr>
          <p:nvPr/>
        </p:nvSpPr>
        <p:spPr>
          <a:xfrm>
            <a:off x="4990480" y="854710"/>
            <a:ext cx="1715135" cy="30734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1" dirty="0" err="1">
                <a:solidFill>
                  <a:srgbClr val="9BBB59"/>
                </a:solidFill>
                <a:latin typeface="나눔스퀘어라운드 ExtraBold" charset="0"/>
                <a:ea typeface="나눔스퀘어라운드 ExtraBold" charset="0"/>
              </a:rPr>
              <a:t>기능</a:t>
            </a:r>
            <a:r>
              <a:rPr lang="en-US" altLang="ko-KR" sz="1400" b="1" dirty="0">
                <a:solidFill>
                  <a:srgbClr val="9BBB59"/>
                </a:solidFill>
                <a:latin typeface="나눔스퀘어라운드 ExtraBold" charset="0"/>
                <a:ea typeface="나눔스퀘어라운드 ExtraBold" charset="0"/>
              </a:rPr>
              <a:t> 및 </a:t>
            </a:r>
            <a:r>
              <a:rPr lang="en-US" altLang="ko-KR" sz="1400" b="1" dirty="0" err="1">
                <a:solidFill>
                  <a:srgbClr val="9BBB59"/>
                </a:solidFill>
                <a:latin typeface="나눔스퀘어라운드 ExtraBold" charset="0"/>
                <a:ea typeface="나눔스퀘어라운드 ExtraBold" charset="0"/>
              </a:rPr>
              <a:t>특징</a:t>
            </a:r>
            <a:endParaRPr lang="ko-KR" altLang="en-US" sz="1400" b="1" dirty="0">
              <a:solidFill>
                <a:srgbClr val="9BBB59"/>
              </a:solidFill>
              <a:latin typeface="나눔스퀘어라운드 ExtraBold" charset="0"/>
              <a:ea typeface="나눔스퀘어라운드 ExtraBold" charset="0"/>
            </a:endParaRPr>
          </a:p>
        </p:txBody>
      </p:sp>
      <p:grpSp>
        <p:nvGrpSpPr>
          <p:cNvPr id="97" name="그룹 96"/>
          <p:cNvGrpSpPr/>
          <p:nvPr/>
        </p:nvGrpSpPr>
        <p:grpSpPr>
          <a:xfrm>
            <a:off x="1370193" y="1571616"/>
            <a:ext cx="6130765" cy="714380"/>
            <a:chOff x="1370193" y="1571616"/>
            <a:chExt cx="6130765" cy="714380"/>
          </a:xfrm>
        </p:grpSpPr>
        <p:sp>
          <p:nvSpPr>
            <p:cNvPr id="92" name="직사각형 91"/>
            <p:cNvSpPr/>
            <p:nvPr/>
          </p:nvSpPr>
          <p:spPr>
            <a:xfrm>
              <a:off x="1870259" y="1714492"/>
              <a:ext cx="5630699" cy="5000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8" name="타원 77"/>
            <p:cNvSpPr/>
            <p:nvPr/>
          </p:nvSpPr>
          <p:spPr>
            <a:xfrm>
              <a:off x="1370193" y="1571616"/>
              <a:ext cx="714380" cy="714380"/>
            </a:xfrm>
            <a:prstGeom prst="ellipse">
              <a:avLst/>
            </a:prstGeom>
            <a:blipFill dpi="0" rotWithShape="1">
              <a:blip r:embed="rId3" cstate="print"/>
              <a:srcRect/>
              <a:stretch>
                <a:fillRect l="-1000" t="-8000" r="-7000" b="-30000"/>
              </a:stretch>
            </a:blip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98" name="그룹 97"/>
          <p:cNvGrpSpPr/>
          <p:nvPr/>
        </p:nvGrpSpPr>
        <p:grpSpPr>
          <a:xfrm>
            <a:off x="1370193" y="2500310"/>
            <a:ext cx="6130765" cy="714380"/>
            <a:chOff x="1370193" y="2500310"/>
            <a:chExt cx="6130765" cy="714380"/>
          </a:xfrm>
        </p:grpSpPr>
        <p:sp>
          <p:nvSpPr>
            <p:cNvPr id="94" name="직사각형 93"/>
            <p:cNvSpPr/>
            <p:nvPr/>
          </p:nvSpPr>
          <p:spPr>
            <a:xfrm>
              <a:off x="1870259" y="2624136"/>
              <a:ext cx="5630699" cy="5000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" name="타원 82"/>
            <p:cNvSpPr/>
            <p:nvPr/>
          </p:nvSpPr>
          <p:spPr>
            <a:xfrm rot="5400000">
              <a:off x="1370193" y="2500310"/>
              <a:ext cx="714380" cy="714380"/>
            </a:xfrm>
            <a:prstGeom prst="ellipse">
              <a:avLst/>
            </a:prstGeom>
            <a:blipFill dpi="0" rotWithShape="1">
              <a:blip r:embed="rId4" cstate="print"/>
              <a:srcRect/>
              <a:stretch>
                <a:fillRect l="-65000" t="-43000" r="-52000" b="-22000"/>
              </a:stretch>
            </a:blip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99" name="그룹 98"/>
          <p:cNvGrpSpPr/>
          <p:nvPr/>
        </p:nvGrpSpPr>
        <p:grpSpPr>
          <a:xfrm>
            <a:off x="1370193" y="3429004"/>
            <a:ext cx="6130765" cy="714380"/>
            <a:chOff x="1370193" y="3429004"/>
            <a:chExt cx="6130765" cy="714380"/>
          </a:xfrm>
        </p:grpSpPr>
        <p:sp>
          <p:nvSpPr>
            <p:cNvPr id="95" name="직사각형 94"/>
            <p:cNvSpPr/>
            <p:nvPr/>
          </p:nvSpPr>
          <p:spPr>
            <a:xfrm>
              <a:off x="1870259" y="3548067"/>
              <a:ext cx="5630699" cy="5000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타원 89"/>
            <p:cNvSpPr/>
            <p:nvPr/>
          </p:nvSpPr>
          <p:spPr>
            <a:xfrm>
              <a:off x="1370193" y="3429004"/>
              <a:ext cx="714380" cy="714380"/>
            </a:xfrm>
            <a:prstGeom prst="ellipse">
              <a:avLst/>
            </a:prstGeom>
            <a:blipFill>
              <a:blip r:embed="rId5" cstate="print"/>
              <a:stretch>
                <a:fillRect l="-64000" t="-47000" r="-48000" b="-22000"/>
              </a:stretch>
            </a:blip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00" name="그룹 99"/>
          <p:cNvGrpSpPr/>
          <p:nvPr/>
        </p:nvGrpSpPr>
        <p:grpSpPr>
          <a:xfrm>
            <a:off x="1370193" y="4386273"/>
            <a:ext cx="6130765" cy="714380"/>
            <a:chOff x="1370193" y="4386273"/>
            <a:chExt cx="6130765" cy="714380"/>
          </a:xfrm>
        </p:grpSpPr>
        <p:sp>
          <p:nvSpPr>
            <p:cNvPr id="96" name="직사각형 95"/>
            <p:cNvSpPr/>
            <p:nvPr/>
          </p:nvSpPr>
          <p:spPr>
            <a:xfrm>
              <a:off x="1870259" y="4505320"/>
              <a:ext cx="5630699" cy="5000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1" name="타원 90"/>
            <p:cNvSpPr/>
            <p:nvPr/>
          </p:nvSpPr>
          <p:spPr>
            <a:xfrm>
              <a:off x="1370193" y="4386273"/>
              <a:ext cx="714380" cy="714380"/>
            </a:xfrm>
            <a:prstGeom prst="ellipse">
              <a:avLst/>
            </a:prstGeom>
            <a:blipFill dpi="0" rotWithShape="1">
              <a:blip r:embed="rId6" cstate="print">
                <a:lum bright="-6000" contrast="5000"/>
              </a:blip>
              <a:srcRect/>
              <a:stretch>
                <a:fillRect l="-29000" t="-13000" r="-30000" b="-50000"/>
              </a:stretch>
            </a:blip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5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71495" y="1143000"/>
            <a:ext cx="3000375" cy="30003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3683000" y="3354070"/>
            <a:ext cx="1715135" cy="33845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>
                <a:solidFill>
                  <a:schemeClr val="bg1"/>
                </a:solidFill>
                <a:latin typeface="나눔스퀘어라운드 Light" charset="0"/>
                <a:ea typeface="나눔스퀘어라운드 Light" charset="0"/>
              </a:rPr>
              <a:t> 감사합니다 </a:t>
            </a:r>
            <a:endParaRPr lang="ko-KR" altLang="en-US" sz="1600">
              <a:solidFill>
                <a:schemeClr val="bg1"/>
              </a:solidFill>
              <a:latin typeface="나눔스퀘어라운드 Light" charset="0"/>
              <a:ea typeface="나눔스퀘어라운드 Light" charset="0"/>
            </a:endParaRPr>
          </a:p>
        </p:txBody>
      </p:sp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21275" y="3335655"/>
            <a:ext cx="450850" cy="45085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5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501380" y="5143500"/>
            <a:ext cx="450850" cy="45085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3"/>
          <a:srcRect r="45271"/>
          <a:stretch>
            <a:fillRect/>
          </a:stretch>
        </p:blipFill>
        <p:spPr bwMode="auto">
          <a:xfrm>
            <a:off x="0" y="0"/>
            <a:ext cx="5572125" cy="5715000"/>
          </a:xfrm>
          <a:prstGeom prst="rect">
            <a:avLst/>
          </a:prstGeom>
          <a:noFill/>
        </p:spPr>
      </p:pic>
      <p:sp>
        <p:nvSpPr>
          <p:cNvPr id="14" name="직사각형 13"/>
          <p:cNvSpPr/>
          <p:nvPr/>
        </p:nvSpPr>
        <p:spPr>
          <a:xfrm>
            <a:off x="0" y="0"/>
            <a:ext cx="5572125" cy="5715000"/>
          </a:xfrm>
          <a:prstGeom prst="rect">
            <a:avLst/>
          </a:prstGeom>
          <a:solidFill>
            <a:schemeClr val="tx1"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643880" y="86995"/>
            <a:ext cx="786130" cy="9544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smtClean="0">
                <a:latin typeface="나눔바른고딕" pitchFamily="50" charset="-127"/>
                <a:ea typeface="나눔바른고딕" pitchFamily="50" charset="-127"/>
              </a:rPr>
              <a:t>목차</a:t>
            </a:r>
            <a:endParaRPr lang="ko-KR" altLang="en-US" sz="2800" b="1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643880" y="1285864"/>
            <a:ext cx="1511935" cy="4616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배달의민족 연성" pitchFamily="50" charset="-127"/>
                <a:ea typeface="배달의민족 연성" pitchFamily="50" charset="-127"/>
              </a:rPr>
              <a:t>一</a:t>
            </a:r>
            <a:r>
              <a:rPr lang="en-US" altLang="ko-KR" sz="2400" dirty="0" smtClean="0">
                <a:latin typeface="배달의민족 연성" pitchFamily="50" charset="-127"/>
                <a:ea typeface="배달의민족 연성" pitchFamily="50" charset="-127"/>
              </a:rPr>
              <a:t>. </a:t>
            </a:r>
            <a:r>
              <a:rPr lang="ko-KR" altLang="en-US" sz="2400" dirty="0" smtClean="0">
                <a:latin typeface="배달의민족 연성" pitchFamily="50" charset="-127"/>
                <a:ea typeface="배달의민족 연성" pitchFamily="50" charset="-127"/>
              </a:rPr>
              <a:t>팀원소</a:t>
            </a:r>
            <a:r>
              <a:rPr lang="ko-KR" altLang="en-US" sz="2400" dirty="0">
                <a:latin typeface="배달의민족 연성" pitchFamily="50" charset="-127"/>
                <a:ea typeface="배달의민족 연성" pitchFamily="50" charset="-127"/>
              </a:rPr>
              <a:t>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643880" y="1918887"/>
            <a:ext cx="17187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배달의민족 연성" pitchFamily="50" charset="-127"/>
                <a:ea typeface="배달의민족 연성" pitchFamily="50" charset="-127"/>
              </a:rPr>
              <a:t>二</a:t>
            </a:r>
            <a:r>
              <a:rPr lang="en-US" altLang="ko-KR" sz="2400" dirty="0" smtClean="0">
                <a:latin typeface="배달의민족 연성" pitchFamily="50" charset="-127"/>
                <a:ea typeface="배달의민족 연성" pitchFamily="50" charset="-127"/>
              </a:rPr>
              <a:t>. </a:t>
            </a:r>
            <a:r>
              <a:rPr lang="ko-KR" altLang="en-US" sz="2400" dirty="0" smtClean="0">
                <a:latin typeface="배달의민족 연성" pitchFamily="50" charset="-127"/>
                <a:ea typeface="배달의민족 연성" pitchFamily="50" charset="-127"/>
              </a:rPr>
              <a:t>타임테이블</a:t>
            </a:r>
            <a:endParaRPr lang="ko-KR" altLang="en-US" sz="2400" dirty="0">
              <a:latin typeface="배달의민족 연성" pitchFamily="50" charset="-127"/>
              <a:ea typeface="배달의민족 연성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643880" y="2551930"/>
            <a:ext cx="14125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배달의민족 연성" pitchFamily="50" charset="-127"/>
                <a:ea typeface="배달의민족 연성" pitchFamily="50" charset="-127"/>
              </a:rPr>
              <a:t>三</a:t>
            </a:r>
            <a:r>
              <a:rPr lang="en-US" altLang="ko-KR" sz="2400" dirty="0" smtClean="0">
                <a:latin typeface="배달의민족 연성" pitchFamily="50" charset="-127"/>
                <a:ea typeface="배달의민족 연성" pitchFamily="50" charset="-127"/>
              </a:rPr>
              <a:t>. UI</a:t>
            </a:r>
            <a:r>
              <a:rPr lang="ko-KR" altLang="en-US" sz="2400" dirty="0" smtClean="0">
                <a:latin typeface="배달의민족 연성" pitchFamily="50" charset="-127"/>
                <a:ea typeface="배달의민족 연성" pitchFamily="50" charset="-127"/>
              </a:rPr>
              <a:t>소개</a:t>
            </a:r>
            <a:endParaRPr lang="ko-KR" altLang="en-US" sz="2400" dirty="0">
              <a:latin typeface="배달의민족 연성" pitchFamily="50" charset="-127"/>
              <a:ea typeface="배달의민족 연성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643880" y="3184973"/>
            <a:ext cx="18277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배달의민족 연성" pitchFamily="50" charset="-127"/>
                <a:ea typeface="배달의민족 연성" pitchFamily="50" charset="-127"/>
              </a:rPr>
              <a:t>四</a:t>
            </a:r>
            <a:r>
              <a:rPr lang="en-US" altLang="ko-KR" sz="2400" dirty="0" smtClean="0">
                <a:latin typeface="배달의민족 연성" pitchFamily="50" charset="-127"/>
                <a:ea typeface="배달의민족 연성" pitchFamily="50" charset="-127"/>
              </a:rPr>
              <a:t>. </a:t>
            </a:r>
            <a:r>
              <a:rPr lang="ko-KR" altLang="en-US" sz="2400" dirty="0" smtClean="0">
                <a:latin typeface="배달의민족 연성" pitchFamily="50" charset="-127"/>
                <a:ea typeface="배달의민족 연성" pitchFamily="50" charset="-127"/>
              </a:rPr>
              <a:t>기능 및 특징</a:t>
            </a:r>
            <a:endParaRPr lang="ko-KR" altLang="en-US" sz="2400" dirty="0">
              <a:latin typeface="배달의민족 연성" pitchFamily="50" charset="-127"/>
              <a:ea typeface="배달의민족 연성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643880" y="3818016"/>
            <a:ext cx="26132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배달의민족 연성" pitchFamily="50" charset="-127"/>
                <a:ea typeface="배달의민족 연성" pitchFamily="50" charset="-127"/>
              </a:rPr>
              <a:t>五</a:t>
            </a:r>
            <a:r>
              <a:rPr lang="en-US" altLang="ko-KR" sz="2400" dirty="0" smtClean="0">
                <a:latin typeface="배달의민족 연성" pitchFamily="50" charset="-127"/>
                <a:ea typeface="배달의민족 연성" pitchFamily="50" charset="-127"/>
              </a:rPr>
              <a:t>. </a:t>
            </a:r>
            <a:r>
              <a:rPr lang="ko-KR" altLang="en-US" sz="2400" dirty="0" smtClean="0">
                <a:latin typeface="배달의민족 연성" pitchFamily="50" charset="-127"/>
                <a:ea typeface="배달의민족 연성" pitchFamily="50" charset="-127"/>
              </a:rPr>
              <a:t>개선이 필요한 부분</a:t>
            </a:r>
            <a:r>
              <a:rPr lang="en-US" altLang="ko-KR" sz="2400" dirty="0" smtClean="0">
                <a:latin typeface="배달의민족 연성" pitchFamily="50" charset="-127"/>
                <a:ea typeface="배달의민족 연성" pitchFamily="50" charset="-127"/>
              </a:rPr>
              <a:t> </a:t>
            </a:r>
            <a:endParaRPr lang="ko-KR" altLang="en-US" sz="2400" dirty="0">
              <a:latin typeface="배달의민족 연성" pitchFamily="50" charset="-127"/>
              <a:ea typeface="배달의민족 연성" pitchFamily="50" charset="-127"/>
            </a:endParaRPr>
          </a:p>
        </p:txBody>
      </p:sp>
      <p:sp>
        <p:nvSpPr>
          <p:cNvPr id="11" name="톱니 모양의 오른쪽 화살표 10"/>
          <p:cNvSpPr/>
          <p:nvPr/>
        </p:nvSpPr>
        <p:spPr>
          <a:xfrm rot="16200000">
            <a:off x="7980680" y="20320"/>
            <a:ext cx="929005" cy="459740"/>
          </a:xfrm>
          <a:prstGeom prst="notchedRightArrow">
            <a:avLst>
              <a:gd name="adj1" fmla="val 100000"/>
              <a:gd name="adj2" fmla="val 47470"/>
            </a:avLst>
          </a:prstGeom>
          <a:solidFill>
            <a:srgbClr val="96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5643880" y="4451038"/>
            <a:ext cx="1611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err="1" smtClean="0">
                <a:latin typeface="배달의민족 연성" pitchFamily="50" charset="-127"/>
                <a:ea typeface="배달의민족 연성" pitchFamily="50" charset="-127"/>
              </a:rPr>
              <a:t>六</a:t>
            </a:r>
            <a:r>
              <a:rPr lang="en-US" altLang="ko-KR" sz="2400" dirty="0" smtClean="0">
                <a:latin typeface="배달의민족 연성" pitchFamily="50" charset="-127"/>
                <a:ea typeface="배달의민족 연성" pitchFamily="50" charset="-127"/>
              </a:rPr>
              <a:t>. </a:t>
            </a:r>
            <a:r>
              <a:rPr lang="ko-KR" altLang="en-US" sz="2400" dirty="0" smtClean="0">
                <a:latin typeface="배달의민족 연성" pitchFamily="50" charset="-127"/>
                <a:ea typeface="배달의민족 연성" pitchFamily="50" charset="-127"/>
              </a:rPr>
              <a:t>제작 후기</a:t>
            </a:r>
            <a:endParaRPr lang="ko-KR" altLang="en-US" sz="2400" dirty="0">
              <a:latin typeface="배달의민족 연성" pitchFamily="50" charset="-127"/>
              <a:ea typeface="배달의민족 연성" pitchFamily="50" charset="-127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5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5157" t="50833" r="54062" b="18333"/>
          <a:stretch>
            <a:fillRect/>
          </a:stretch>
        </p:blipFill>
        <p:spPr bwMode="auto">
          <a:xfrm>
            <a:off x="0" y="1356995"/>
            <a:ext cx="984885" cy="1584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501380" y="5143500"/>
            <a:ext cx="450850" cy="45085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직사각형 11"/>
          <p:cNvSpPr/>
          <p:nvPr/>
        </p:nvSpPr>
        <p:spPr>
          <a:xfrm>
            <a:off x="0" y="0"/>
            <a:ext cx="9144000" cy="1214120"/>
          </a:xfrm>
          <a:prstGeom prst="rect">
            <a:avLst/>
          </a:prstGeom>
          <a:solidFill>
            <a:srgbClr val="5078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연성" pitchFamily="50" charset="-127"/>
              <a:ea typeface="배달의민족 연성" pitchFamily="50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571500" y="1518285"/>
            <a:ext cx="1500505" cy="1500505"/>
          </a:xfrm>
          <a:prstGeom prst="ellipse">
            <a:avLst/>
          </a:prstGeom>
          <a:blipFill dpi="0" rotWithShape="1">
            <a:blip r:embed="rId4" cstate="print"/>
            <a:srcRect/>
            <a:stretch>
              <a:fillRect l="-1000" t="-8000" r="-7000" b="-30000"/>
            </a:stretch>
          </a:blip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타원 16"/>
          <p:cNvSpPr/>
          <p:nvPr/>
        </p:nvSpPr>
        <p:spPr>
          <a:xfrm rot="5400000">
            <a:off x="2714625" y="1518285"/>
            <a:ext cx="1500505" cy="1500505"/>
          </a:xfrm>
          <a:prstGeom prst="ellipse">
            <a:avLst/>
          </a:prstGeom>
          <a:blipFill dpi="0" rotWithShape="1">
            <a:blip r:embed="rId5" cstate="print"/>
            <a:srcRect/>
            <a:stretch>
              <a:fillRect l="-65000" t="-43000" r="-52000" b="-22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타원 17"/>
          <p:cNvSpPr/>
          <p:nvPr/>
        </p:nvSpPr>
        <p:spPr>
          <a:xfrm>
            <a:off x="4857750" y="1518285"/>
            <a:ext cx="1500505" cy="1500505"/>
          </a:xfrm>
          <a:prstGeom prst="ellipse">
            <a:avLst/>
          </a:prstGeom>
          <a:blipFill>
            <a:blip r:embed="rId6" cstate="print"/>
            <a:stretch>
              <a:fillRect l="-64000" t="-47000" r="-48000" b="-22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/>
          <p:cNvSpPr/>
          <p:nvPr/>
        </p:nvSpPr>
        <p:spPr>
          <a:xfrm>
            <a:off x="0" y="0"/>
            <a:ext cx="9144000" cy="213995"/>
          </a:xfrm>
          <a:prstGeom prst="rect">
            <a:avLst/>
          </a:prstGeom>
          <a:solidFill>
            <a:srgbClr val="3149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-1000125" y="252730"/>
            <a:ext cx="5429250" cy="461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schemeClr val="bg1"/>
                </a:solidFill>
                <a:latin typeface="배달의민족 연성" pitchFamily="50" charset="-127"/>
                <a:ea typeface="배달의민족 연성" pitchFamily="50" charset="-127"/>
              </a:rPr>
              <a:t>팀 소개 및 역할 분담</a:t>
            </a:r>
            <a:endParaRPr lang="ko-KR" altLang="en-US" sz="2400" dirty="0">
              <a:solidFill>
                <a:schemeClr val="bg1"/>
              </a:solidFill>
              <a:latin typeface="배달의민족 연성" pitchFamily="50" charset="-127"/>
              <a:ea typeface="배달의민족 연성" pitchFamily="50" charset="-127"/>
            </a:endParaRPr>
          </a:p>
        </p:txBody>
      </p:sp>
      <p:grpSp>
        <p:nvGrpSpPr>
          <p:cNvPr id="23" name="그룹 22"/>
          <p:cNvGrpSpPr/>
          <p:nvPr/>
        </p:nvGrpSpPr>
        <p:grpSpPr>
          <a:xfrm rot="21218086">
            <a:off x="85725" y="52070"/>
            <a:ext cx="500380" cy="666750"/>
            <a:chOff x="85725" y="52070"/>
            <a:chExt cx="500380" cy="666750"/>
          </a:xfrm>
        </p:grpSpPr>
        <p:sp>
          <p:nvSpPr>
            <p:cNvPr id="16" name="직사각형 15"/>
            <p:cNvSpPr/>
            <p:nvPr/>
          </p:nvSpPr>
          <p:spPr>
            <a:xfrm>
              <a:off x="167640" y="89535"/>
              <a:ext cx="368300" cy="6000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5362" name="Picture 2"/>
            <p:cNvPicPr>
              <a:picLocks noChangeAspect="1" noChangeArrowheads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11719" t="23333" r="81250" b="60000"/>
            <a:stretch>
              <a:fillRect/>
            </a:stretch>
          </p:blipFill>
          <p:spPr bwMode="auto">
            <a:xfrm>
              <a:off x="85725" y="52070"/>
              <a:ext cx="500380" cy="6667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21" name="TextBox 20"/>
          <p:cNvSpPr txBox="1"/>
          <p:nvPr/>
        </p:nvSpPr>
        <p:spPr>
          <a:xfrm>
            <a:off x="6501130" y="0"/>
            <a:ext cx="2654935" cy="2463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solidFill>
                  <a:schemeClr val="bg1"/>
                </a:solidFill>
                <a:latin typeface="나눔바른고딕 UltraLight" pitchFamily="2" charset="-127"/>
                <a:ea typeface="나눔바른고딕 UltraLight" pitchFamily="2" charset="-127"/>
              </a:rPr>
              <a:t>비트캠프 </a:t>
            </a:r>
            <a:r>
              <a:rPr lang="en-US" altLang="ko-KR" sz="1000" dirty="0" smtClean="0">
                <a:solidFill>
                  <a:schemeClr val="bg1"/>
                </a:solidFill>
                <a:latin typeface="나눔바른고딕 UltraLight" pitchFamily="2" charset="-127"/>
                <a:ea typeface="나눔바른고딕 UltraLight" pitchFamily="2" charset="-127"/>
              </a:rPr>
              <a:t>java</a:t>
            </a:r>
            <a:r>
              <a:rPr lang="ko-KR" altLang="en-US" sz="1000" dirty="0" smtClean="0">
                <a:solidFill>
                  <a:schemeClr val="bg1"/>
                </a:solidFill>
                <a:latin typeface="나눔바른고딕 UltraLight" pitchFamily="2" charset="-127"/>
                <a:ea typeface="나눔바른고딕 UltraLight" pitchFamily="2" charset="-127"/>
              </a:rPr>
              <a:t> 기반 </a:t>
            </a:r>
            <a:r>
              <a:rPr lang="ko-KR" altLang="en-US" sz="1000" dirty="0" err="1" smtClean="0">
                <a:solidFill>
                  <a:schemeClr val="bg1"/>
                </a:solidFill>
                <a:latin typeface="나눔바른고딕 UltraLight" pitchFamily="2" charset="-127"/>
                <a:ea typeface="나눔바른고딕 UltraLight" pitchFamily="2" charset="-127"/>
              </a:rPr>
              <a:t>웹앱</a:t>
            </a:r>
            <a:r>
              <a:rPr lang="ko-KR" altLang="en-US" sz="1000" dirty="0" smtClean="0">
                <a:solidFill>
                  <a:schemeClr val="bg1"/>
                </a:solidFill>
                <a:latin typeface="나눔바른고딕 UltraLight" pitchFamily="2" charset="-127"/>
                <a:ea typeface="나눔바른고딕 UltraLight" pitchFamily="2" charset="-127"/>
              </a:rPr>
              <a:t> 개발자 양성과정 </a:t>
            </a:r>
            <a:r>
              <a:rPr lang="en-US" altLang="ko-KR" sz="1000" dirty="0" smtClean="0">
                <a:solidFill>
                  <a:schemeClr val="bg1"/>
                </a:solidFill>
                <a:latin typeface="나눔바른고딕 UltraLight" pitchFamily="2" charset="-127"/>
                <a:ea typeface="나눔바른고딕 UltraLight" pitchFamily="2" charset="-127"/>
              </a:rPr>
              <a:t>119</a:t>
            </a:r>
            <a:r>
              <a:rPr lang="ko-KR" altLang="en-US" sz="1000" dirty="0" smtClean="0">
                <a:solidFill>
                  <a:schemeClr val="bg1"/>
                </a:solidFill>
                <a:latin typeface="나눔바른고딕 UltraLight" pitchFamily="2" charset="-127"/>
                <a:ea typeface="나눔바른고딕 UltraLight" pitchFamily="2" charset="-127"/>
              </a:rPr>
              <a:t>기</a:t>
            </a:r>
            <a:endParaRPr lang="ko-KR" altLang="en-US" sz="1000" dirty="0">
              <a:solidFill>
                <a:schemeClr val="bg1"/>
              </a:solidFill>
              <a:latin typeface="나눔바른고딕 UltraLight" pitchFamily="2" charset="-127"/>
              <a:ea typeface="나눔바른고딕 UltraLight" pitchFamily="2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845820" y="3192780"/>
            <a:ext cx="833755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나눔스퀘어라운드 ExtraBold" pitchFamily="50" charset="-127"/>
                <a:ea typeface="나눔스퀘어라운드 ExtraBold" pitchFamily="50" charset="-127"/>
              </a:rPr>
              <a:t>최혜</a:t>
            </a:r>
            <a:r>
              <a:rPr lang="ko-KR" altLang="en-US" b="1" dirty="0" smtClean="0">
                <a:solidFill>
                  <a:srgbClr val="314913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원</a:t>
            </a:r>
            <a:endParaRPr lang="ko-KR" altLang="en-US" b="1" dirty="0">
              <a:solidFill>
                <a:srgbClr val="314913"/>
              </a:solidFill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042920" y="3192780"/>
            <a:ext cx="814705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latin typeface="나눔스퀘어라운드 ExtraBold" pitchFamily="50" charset="-127"/>
                <a:ea typeface="나눔스퀘어라운드 ExtraBold" pitchFamily="50" charset="-127"/>
              </a:rPr>
              <a:t>이재</a:t>
            </a:r>
            <a:r>
              <a:rPr lang="ko-KR" altLang="en-US" b="1" dirty="0" smtClean="0">
                <a:solidFill>
                  <a:srgbClr val="314913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하</a:t>
            </a:r>
            <a:endParaRPr lang="ko-KR" altLang="en-US" b="1" dirty="0"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215255" y="3192780"/>
            <a:ext cx="814705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latin typeface="나눔스퀘어라운드 ExtraBold" pitchFamily="50" charset="-127"/>
                <a:ea typeface="나눔스퀘어라운드 ExtraBold" pitchFamily="50" charset="-127"/>
              </a:rPr>
              <a:t>곽</a:t>
            </a:r>
            <a:r>
              <a:rPr lang="ko-KR" altLang="en-US" b="1" dirty="0" smtClean="0">
                <a:solidFill>
                  <a:srgbClr val="314913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지</a:t>
            </a:r>
            <a:r>
              <a:rPr lang="ko-KR" altLang="en-US" b="1" dirty="0" smtClean="0">
                <a:latin typeface="나눔스퀘어라운드 ExtraBold" pitchFamily="50" charset="-127"/>
                <a:ea typeface="나눔스퀘어라운드 ExtraBold" pitchFamily="50" charset="-127"/>
              </a:rPr>
              <a:t>훈</a:t>
            </a:r>
            <a:endParaRPr lang="ko-KR" altLang="en-US" b="1" dirty="0"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7372350" y="3192780"/>
            <a:ext cx="814705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latin typeface="나눔스퀘어라운드 ExtraBold" pitchFamily="50" charset="-127"/>
                <a:ea typeface="나눔스퀘어라운드 ExtraBold" pitchFamily="50" charset="-127"/>
              </a:rPr>
              <a:t>김채</a:t>
            </a:r>
            <a:r>
              <a:rPr lang="ko-KR" altLang="en-US" b="1" dirty="0" smtClean="0">
                <a:solidFill>
                  <a:srgbClr val="314913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연</a:t>
            </a:r>
            <a:endParaRPr lang="ko-KR" altLang="en-US" b="1" dirty="0"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1571625" y="3192780"/>
            <a:ext cx="71755" cy="7175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3763010" y="3192780"/>
            <a:ext cx="71755" cy="7175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5952490" y="3192780"/>
            <a:ext cx="71755" cy="7175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8121015" y="3192780"/>
            <a:ext cx="71755" cy="7175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/>
          <p:cNvSpPr txBox="1"/>
          <p:nvPr/>
        </p:nvSpPr>
        <p:spPr>
          <a:xfrm>
            <a:off x="571500" y="3691890"/>
            <a:ext cx="1306830" cy="2768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나눔스퀘어라운드 Light" pitchFamily="50" charset="-127"/>
                <a:ea typeface="나눔스퀘어라운드 Light" pitchFamily="50" charset="-127"/>
              </a:rPr>
              <a:t>* </a:t>
            </a:r>
            <a:r>
              <a:rPr lang="ko-KR" altLang="en-US" sz="1200" dirty="0" smtClean="0">
                <a:latin typeface="나눔스퀘어라운드 Light" pitchFamily="50" charset="-127"/>
                <a:ea typeface="나눔스퀘어라운드 Light" pitchFamily="50" charset="-127"/>
              </a:rPr>
              <a:t>클라이언트 구현</a:t>
            </a:r>
            <a:endParaRPr lang="ko-KR" altLang="en-US" sz="1200" dirty="0">
              <a:latin typeface="나눔스퀘어라운드 Light" pitchFamily="50" charset="-127"/>
              <a:ea typeface="나눔스퀘어라운드 Light" pitchFamily="50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3000375" y="4020185"/>
            <a:ext cx="893445" cy="2768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>
                <a:latin typeface="나눔스퀘어라운드 Light" pitchFamily="50" charset="-127"/>
                <a:ea typeface="나눔스퀘어라운드 Light" pitchFamily="50" charset="-127"/>
              </a:rPr>
              <a:t>GUI</a:t>
            </a:r>
            <a:r>
              <a:rPr lang="ko-KR" altLang="en-US" sz="1200" dirty="0" smtClean="0">
                <a:latin typeface="나눔스퀘어라운드 Light" pitchFamily="50" charset="-127"/>
                <a:ea typeface="나눔스퀘어라운드 Light" pitchFamily="50" charset="-127"/>
              </a:rPr>
              <a:t> 디자인</a:t>
            </a:r>
            <a:endParaRPr lang="ko-KR" altLang="en-US" sz="1200" dirty="0">
              <a:latin typeface="나눔스퀘어라운드 Light" pitchFamily="50" charset="-127"/>
              <a:ea typeface="나눔스퀘어라운드 Light" pitchFamily="50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5394325" y="4072255"/>
            <a:ext cx="463550" cy="2768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나눔스퀘어라운드 Light" pitchFamily="50" charset="-127"/>
                <a:ea typeface="나눔스퀘어라운드 Light" pitchFamily="50" charset="-127"/>
              </a:rPr>
              <a:t>기획</a:t>
            </a:r>
            <a:endParaRPr lang="ko-KR" altLang="en-US" sz="1200" dirty="0">
              <a:latin typeface="나눔스퀘어라운드 Light" pitchFamily="50" charset="-127"/>
              <a:ea typeface="나눔스퀘어라운드 Light" pitchFamily="50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7358380" y="3691890"/>
            <a:ext cx="888365" cy="2768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나눔스퀘어라운드 Light" pitchFamily="50" charset="-127"/>
                <a:ea typeface="나눔스퀘어라운드 Light" pitchFamily="50" charset="-127"/>
              </a:rPr>
              <a:t>* </a:t>
            </a:r>
            <a:r>
              <a:rPr lang="ko-KR" altLang="en-US" sz="1200" dirty="0" smtClean="0">
                <a:latin typeface="나눔스퀘어라운드 Light" pitchFamily="50" charset="-127"/>
                <a:ea typeface="나눔스퀘어라운드 Light" pitchFamily="50" charset="-127"/>
              </a:rPr>
              <a:t>서버 구현</a:t>
            </a:r>
            <a:endParaRPr lang="ko-KR" altLang="en-US" sz="1200" dirty="0">
              <a:latin typeface="나눔스퀘어라운드 Light" pitchFamily="50" charset="-127"/>
              <a:ea typeface="나눔스퀘어라운드 Light" pitchFamily="50" charset="-127"/>
            </a:endParaRPr>
          </a:p>
        </p:txBody>
      </p:sp>
      <p:cxnSp>
        <p:nvCxnSpPr>
          <p:cNvPr id="44" name="직선 연결선 43"/>
          <p:cNvCxnSpPr/>
          <p:nvPr/>
        </p:nvCxnSpPr>
        <p:spPr>
          <a:xfrm>
            <a:off x="714375" y="3590925"/>
            <a:ext cx="1071880" cy="1905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5" name="직선 연결선 44"/>
          <p:cNvCxnSpPr/>
          <p:nvPr/>
        </p:nvCxnSpPr>
        <p:spPr>
          <a:xfrm>
            <a:off x="2928620" y="3590925"/>
            <a:ext cx="1071880" cy="1905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6" name="직선 연결선 45"/>
          <p:cNvCxnSpPr/>
          <p:nvPr/>
        </p:nvCxnSpPr>
        <p:spPr>
          <a:xfrm>
            <a:off x="5072380" y="3590925"/>
            <a:ext cx="1071880" cy="1905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7" name="직선 연결선 46"/>
          <p:cNvCxnSpPr/>
          <p:nvPr/>
        </p:nvCxnSpPr>
        <p:spPr>
          <a:xfrm>
            <a:off x="7234555" y="3590925"/>
            <a:ext cx="1071880" cy="1905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792480" y="4040505"/>
            <a:ext cx="922020" cy="2768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나눔스퀘어라운드 Light" pitchFamily="50" charset="-127"/>
                <a:ea typeface="나눔스퀘어라운드 Light" pitchFamily="50" charset="-127"/>
              </a:rPr>
              <a:t>PPT </a:t>
            </a:r>
            <a:r>
              <a:rPr lang="ko-KR" altLang="en-US" sz="1200" dirty="0" smtClean="0">
                <a:latin typeface="나눔스퀘어라운드 Light" pitchFamily="50" charset="-127"/>
                <a:ea typeface="나눔스퀘어라운드 Light" pitchFamily="50" charset="-127"/>
              </a:rPr>
              <a:t>디자인</a:t>
            </a:r>
            <a:endParaRPr lang="ko-KR" altLang="en-US" sz="1200" dirty="0">
              <a:latin typeface="나눔스퀘어라운드 Light" pitchFamily="50" charset="-127"/>
              <a:ea typeface="나눔스퀘어라운드 Light" pitchFamily="50" charset="-127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7358380" y="4040505"/>
            <a:ext cx="922020" cy="2768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>
                <a:latin typeface="나눔스퀘어라운드 Light" pitchFamily="50" charset="-127"/>
                <a:ea typeface="나눔스퀘어라운드 Light" pitchFamily="50" charset="-127"/>
              </a:rPr>
              <a:t>PPT </a:t>
            </a:r>
            <a:r>
              <a:rPr lang="ko-KR" altLang="en-US" sz="1200" dirty="0" smtClean="0">
                <a:latin typeface="나눔스퀘어라운드 Light" pitchFamily="50" charset="-127"/>
                <a:ea typeface="나눔스퀘어라운드 Light" pitchFamily="50" charset="-127"/>
              </a:rPr>
              <a:t>디자인</a:t>
            </a:r>
            <a:endParaRPr lang="ko-KR" altLang="en-US" sz="1200" dirty="0">
              <a:latin typeface="나눔스퀘어라운드 Light" pitchFamily="50" charset="-127"/>
              <a:ea typeface="나눔스퀘어라운드 Light" pitchFamily="50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7026910" y="4397375"/>
            <a:ext cx="1555115" cy="2768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나눔스퀘어라운드 Light" pitchFamily="50" charset="-127"/>
                <a:ea typeface="나눔스퀘어라운드 Light" pitchFamily="50" charset="-127"/>
              </a:rPr>
              <a:t>로고</a:t>
            </a:r>
            <a:r>
              <a:rPr lang="en-US" altLang="ko-KR" sz="1200" dirty="0" smtClean="0">
                <a:latin typeface="나눔스퀘어라운드 Light" pitchFamily="50" charset="-127"/>
                <a:ea typeface="나눔스퀘어라운드 Light" pitchFamily="50" charset="-127"/>
              </a:rPr>
              <a:t> </a:t>
            </a:r>
            <a:r>
              <a:rPr lang="ko-KR" altLang="en-US" sz="1200" dirty="0" smtClean="0">
                <a:latin typeface="나눔스퀘어라운드 Light" pitchFamily="50" charset="-127"/>
                <a:ea typeface="나눔스퀘어라운드 Light" pitchFamily="50" charset="-127"/>
              </a:rPr>
              <a:t>및 그래픽 디자인</a:t>
            </a:r>
            <a:endParaRPr lang="ko-KR" altLang="en-US" sz="1200" dirty="0">
              <a:latin typeface="나눔스퀘어라운드 Light" pitchFamily="50" charset="-127"/>
              <a:ea typeface="나눔스퀘어라운드 Light" pitchFamily="50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666750" y="4397375"/>
            <a:ext cx="1237615" cy="2768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나눔스퀘어라운드 Light" pitchFamily="50" charset="-127"/>
                <a:ea typeface="나눔스퀘어라운드 Light" pitchFamily="50" charset="-127"/>
              </a:rPr>
              <a:t>스토리 보드 제작</a:t>
            </a:r>
            <a:endParaRPr lang="ko-KR" altLang="en-US" sz="1200" dirty="0">
              <a:latin typeface="나눔스퀘어라운드 Light" pitchFamily="50" charset="-127"/>
              <a:ea typeface="나눔스퀘어라운드 Light" pitchFamily="50" charset="-127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090545" y="3691890"/>
            <a:ext cx="742315" cy="2768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나눔스퀘어라운드 Light" pitchFamily="50" charset="-127"/>
                <a:ea typeface="나눔스퀘어라운드 Light" pitchFamily="50" charset="-127"/>
              </a:rPr>
              <a:t>자료조사</a:t>
            </a:r>
            <a:endParaRPr lang="ko-KR" altLang="en-US" sz="1200" dirty="0">
              <a:latin typeface="나눔스퀘어라운드 Light" pitchFamily="50" charset="-127"/>
              <a:ea typeface="나눔스퀘어라운드 Light" pitchFamily="50" charset="-127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3000375" y="4397375"/>
            <a:ext cx="854710" cy="2768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나눔스퀘어라운드 Light" pitchFamily="50" charset="-127"/>
                <a:ea typeface="나눔스퀘어라운드 Light" pitchFamily="50" charset="-127"/>
              </a:rPr>
              <a:t>* GUI</a:t>
            </a:r>
            <a:r>
              <a:rPr lang="ko-KR" altLang="en-US" sz="1200" dirty="0" smtClean="0">
                <a:latin typeface="나눔스퀘어라운드 Light" pitchFamily="50" charset="-127"/>
                <a:ea typeface="나눔스퀘어라운드 Light" pitchFamily="50" charset="-127"/>
              </a:rPr>
              <a:t> 구현</a:t>
            </a:r>
            <a:endParaRPr lang="ko-KR" altLang="en-US" sz="1200" dirty="0">
              <a:latin typeface="나눔스퀘어라운드 Light" pitchFamily="50" charset="-127"/>
              <a:ea typeface="나눔스퀘어라운드 Light" pitchFamily="50" charset="-127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5072380" y="4400550"/>
            <a:ext cx="1167130" cy="2768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나눔스퀘어라운드 Light" pitchFamily="50" charset="-127"/>
                <a:ea typeface="나눔스퀘어라운드 Light" pitchFamily="50" charset="-127"/>
              </a:rPr>
              <a:t>* </a:t>
            </a:r>
            <a:r>
              <a:rPr lang="ko-KR" altLang="en-US" sz="1200" dirty="0" err="1" smtClean="0">
                <a:latin typeface="나눔스퀘어라운드 Light" pitchFamily="50" charset="-127"/>
                <a:ea typeface="나눔스퀘어라운드 Light" pitchFamily="50" charset="-127"/>
              </a:rPr>
              <a:t>게임로직</a:t>
            </a:r>
            <a:r>
              <a:rPr lang="ko-KR" altLang="en-US" sz="1200" dirty="0" smtClean="0">
                <a:latin typeface="나눔스퀘어라운드 Light" pitchFamily="50" charset="-127"/>
                <a:ea typeface="나눔스퀘어라운드 Light" pitchFamily="50" charset="-127"/>
              </a:rPr>
              <a:t> 구현</a:t>
            </a:r>
            <a:endParaRPr lang="ko-KR" altLang="en-US" sz="1200" dirty="0">
              <a:latin typeface="나눔스퀘어라운드 Light" pitchFamily="50" charset="-127"/>
              <a:ea typeface="나눔스퀘어라운드 Light" pitchFamily="50" charset="-127"/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642620" y="4796790"/>
            <a:ext cx="1285875" cy="214630"/>
          </a:xfrm>
          <a:prstGeom prst="rect">
            <a:avLst/>
          </a:prstGeom>
          <a:solidFill>
            <a:srgbClr val="50782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smtClean="0">
                <a:latin typeface="나눔스퀘어라운드 Bold" pitchFamily="50" charset="-127"/>
                <a:ea typeface="나눔스퀘어라운드 Bold" pitchFamily="50" charset="-127"/>
              </a:rPr>
              <a:t>홍식이 엄마</a:t>
            </a:r>
            <a:endParaRPr lang="ko-KR" altLang="en-US" sz="1100" dirty="0"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2840355" y="4796790"/>
            <a:ext cx="1285875" cy="214630"/>
          </a:xfrm>
          <a:prstGeom prst="rect">
            <a:avLst/>
          </a:prstGeom>
          <a:solidFill>
            <a:srgbClr val="50782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>
                <a:latin typeface="나눔스퀘어라운드 Bold" pitchFamily="50" charset="-127"/>
                <a:ea typeface="나눔스퀘어라운드 Bold" pitchFamily="50" charset="-127"/>
              </a:rPr>
              <a:t>얌이</a:t>
            </a:r>
            <a:r>
              <a:rPr lang="ko-KR" altLang="en-US" sz="1100" dirty="0" smtClean="0">
                <a:latin typeface="나눔스퀘어라운드 Bold" pitchFamily="50" charset="-127"/>
                <a:ea typeface="나눔스퀘어라운드 Bold" pitchFamily="50" charset="-127"/>
              </a:rPr>
              <a:t> 오빠</a:t>
            </a:r>
            <a:endParaRPr lang="ko-KR" altLang="en-US" sz="1100" dirty="0"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7206615" y="4796790"/>
            <a:ext cx="1285875" cy="214630"/>
          </a:xfrm>
          <a:prstGeom prst="rect">
            <a:avLst/>
          </a:prstGeom>
          <a:solidFill>
            <a:srgbClr val="50782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latin typeface="나눔스퀘어라운드 Bold" pitchFamily="50" charset="-127"/>
                <a:ea typeface="나눔스퀘어라운드 Bold" pitchFamily="50" charset="-127"/>
              </a:rPr>
              <a:t>토니 누나</a:t>
            </a:r>
            <a:endParaRPr lang="ko-KR" altLang="en-US" sz="1100" dirty="0"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5000625" y="4796790"/>
            <a:ext cx="1285875" cy="214630"/>
          </a:xfrm>
          <a:prstGeom prst="rect">
            <a:avLst/>
          </a:prstGeom>
          <a:solidFill>
            <a:srgbClr val="50782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latin typeface="나눔스퀘어라운드 Bold" pitchFamily="50" charset="-127"/>
                <a:ea typeface="나눔스퀘어라운드 Bold" pitchFamily="50" charset="-127"/>
              </a:rPr>
              <a:t>마리 형</a:t>
            </a:r>
            <a:endParaRPr lang="ko-KR" altLang="en-US" sz="1100" dirty="0"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49048" t="38265" r="39904" b="30333"/>
          <a:stretch>
            <a:fillRect/>
          </a:stretch>
        </p:blipFill>
        <p:spPr bwMode="auto">
          <a:xfrm flipH="1">
            <a:off x="8101330" y="1356995"/>
            <a:ext cx="1047115" cy="1571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9" name="타원 18"/>
          <p:cNvSpPr/>
          <p:nvPr/>
        </p:nvSpPr>
        <p:spPr>
          <a:xfrm>
            <a:off x="7000875" y="1518285"/>
            <a:ext cx="1500505" cy="1500505"/>
          </a:xfrm>
          <a:prstGeom prst="ellipse">
            <a:avLst/>
          </a:prstGeom>
          <a:blipFill dpi="0" rotWithShape="1">
            <a:blip r:embed="rId9" cstate="print">
              <a:lum bright="-6000" contrast="5000"/>
            </a:blip>
            <a:srcRect/>
            <a:stretch>
              <a:fillRect l="-29000" t="-13000" r="-30000" b="-50000"/>
            </a:stretch>
          </a:blip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TextBox 62"/>
          <p:cNvSpPr txBox="1"/>
          <p:nvPr/>
        </p:nvSpPr>
        <p:spPr>
          <a:xfrm>
            <a:off x="5143500" y="3714750"/>
            <a:ext cx="958850" cy="2768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나눔스퀘어라운드 Light" pitchFamily="50" charset="-127"/>
                <a:ea typeface="나눔스퀘어라운드 Light" pitchFamily="50" charset="-127"/>
              </a:rPr>
              <a:t>총괄 및 </a:t>
            </a:r>
            <a:r>
              <a:rPr lang="ko-KR" altLang="en-US" sz="1200" dirty="0" err="1" smtClean="0">
                <a:latin typeface="나눔스퀘어라운드 Light" pitchFamily="50" charset="-127"/>
                <a:ea typeface="나눔스퀘어라운드 Light" pitchFamily="50" charset="-127"/>
              </a:rPr>
              <a:t>멘토</a:t>
            </a:r>
            <a:endParaRPr lang="ko-KR" altLang="en-US" sz="1200" dirty="0">
              <a:latin typeface="나눔스퀘어라운드 Light" pitchFamily="50" charset="-127"/>
              <a:ea typeface="나눔스퀘어라운드 Light" pitchFamily="50" charset="-127"/>
            </a:endParaRPr>
          </a:p>
        </p:txBody>
      </p:sp>
      <p:sp>
        <p:nvSpPr>
          <p:cNvPr id="15364" name="도형 15363"/>
          <p:cNvSpPr>
            <a:spLocks/>
          </p:cNvSpPr>
          <p:nvPr/>
        </p:nvSpPr>
        <p:spPr>
          <a:xfrm>
            <a:off x="161925" y="1158240"/>
            <a:ext cx="1036955" cy="60325"/>
          </a:xfrm>
          <a:prstGeom prst="rect">
            <a:avLst/>
          </a:prstGeom>
          <a:solidFill>
            <a:srgbClr val="314913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5" name="텍스트 상자 15362"/>
          <p:cNvSpPr txBox="1">
            <a:spLocks/>
          </p:cNvSpPr>
          <p:nvPr/>
        </p:nvSpPr>
        <p:spPr>
          <a:xfrm>
            <a:off x="7459980" y="853440"/>
            <a:ext cx="1715135" cy="30861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400" b="1" dirty="0" smtClean="0">
                <a:solidFill>
                  <a:srgbClr val="9BBB59"/>
                </a:solidFill>
                <a:latin typeface="나눔스퀘어라운드 ExtraBold" charset="0"/>
                <a:ea typeface="나눔스퀘어라운드 ExtraBold" charset="0"/>
              </a:rPr>
              <a:t>제작 후기</a:t>
            </a:r>
            <a:endParaRPr lang="ko-KR" altLang="en-US" sz="1400" b="1" dirty="0">
              <a:solidFill>
                <a:srgbClr val="9BBB59"/>
              </a:solidFill>
              <a:latin typeface="나눔스퀘어라운드 ExtraBold" charset="0"/>
              <a:ea typeface="나눔스퀘어라운드 ExtraBold" charset="0"/>
            </a:endParaRPr>
          </a:p>
        </p:txBody>
      </p:sp>
      <p:sp>
        <p:nvSpPr>
          <p:cNvPr id="56" name="텍스트 상자 15364"/>
          <p:cNvSpPr txBox="1">
            <a:spLocks/>
          </p:cNvSpPr>
          <p:nvPr/>
        </p:nvSpPr>
        <p:spPr>
          <a:xfrm>
            <a:off x="-179705" y="854710"/>
            <a:ext cx="1715135" cy="30734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1" dirty="0" err="1">
                <a:solidFill>
                  <a:schemeClr val="bg1"/>
                </a:solidFill>
                <a:latin typeface="나눔스퀘어라운드 ExtraBold" charset="0"/>
                <a:ea typeface="나눔스퀘어라운드 ExtraBold" charset="0"/>
              </a:rPr>
              <a:t>팀원소개</a:t>
            </a:r>
            <a:endParaRPr lang="ko-KR" altLang="en-US" sz="1400" b="1" dirty="0">
              <a:solidFill>
                <a:schemeClr val="bg1"/>
              </a:solidFill>
              <a:latin typeface="나눔스퀘어라운드 ExtraBold" charset="0"/>
              <a:ea typeface="나눔스퀘어라운드 ExtraBold" charset="0"/>
            </a:endParaRPr>
          </a:p>
        </p:txBody>
      </p:sp>
      <p:sp>
        <p:nvSpPr>
          <p:cNvPr id="57" name="텍스트 상자 15365"/>
          <p:cNvSpPr txBox="1">
            <a:spLocks/>
          </p:cNvSpPr>
          <p:nvPr/>
        </p:nvSpPr>
        <p:spPr>
          <a:xfrm>
            <a:off x="999477" y="854710"/>
            <a:ext cx="1715135" cy="30734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400" b="1" dirty="0" smtClean="0">
                <a:solidFill>
                  <a:srgbClr val="9BBB59"/>
                </a:solidFill>
                <a:latin typeface="나눔스퀘어라운드 ExtraBold" charset="0"/>
                <a:ea typeface="나눔스퀘어라운드 ExtraBold" charset="0"/>
              </a:rPr>
              <a:t>타임테이블</a:t>
            </a:r>
            <a:endParaRPr lang="ko-KR" altLang="en-US" sz="1400" b="1" dirty="0">
              <a:solidFill>
                <a:srgbClr val="9BBB59"/>
              </a:solidFill>
              <a:latin typeface="나눔스퀘어라운드 ExtraBold" charset="0"/>
              <a:ea typeface="나눔스퀘어라운드 ExtraBold" charset="0"/>
            </a:endParaRPr>
          </a:p>
        </p:txBody>
      </p:sp>
      <p:sp>
        <p:nvSpPr>
          <p:cNvPr id="58" name="텍스트 상자 15366"/>
          <p:cNvSpPr txBox="1">
            <a:spLocks/>
          </p:cNvSpPr>
          <p:nvPr/>
        </p:nvSpPr>
        <p:spPr>
          <a:xfrm>
            <a:off x="2366857" y="854710"/>
            <a:ext cx="1715135" cy="30734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1">
                <a:solidFill>
                  <a:schemeClr val="accent3"/>
                </a:solidFill>
                <a:latin typeface="나눔스퀘어라운드 ExtraBold" charset="0"/>
                <a:ea typeface="나눔스퀘어라운드 ExtraBold" charset="0"/>
              </a:rPr>
              <a:t>초기 UI구상안</a:t>
            </a:r>
            <a:endParaRPr lang="ko-KR" altLang="en-US" sz="1400" b="1">
              <a:solidFill>
                <a:schemeClr val="accent3"/>
              </a:solidFill>
              <a:latin typeface="나눔스퀘어라운드 ExtraBold" charset="0"/>
              <a:ea typeface="나눔스퀘어라운드 ExtraBold" charset="0"/>
            </a:endParaRPr>
          </a:p>
        </p:txBody>
      </p:sp>
      <p:sp>
        <p:nvSpPr>
          <p:cNvPr id="64" name="텍스트 상자 15367"/>
          <p:cNvSpPr txBox="1">
            <a:spLocks/>
          </p:cNvSpPr>
          <p:nvPr/>
        </p:nvSpPr>
        <p:spPr>
          <a:xfrm>
            <a:off x="3689448" y="854710"/>
            <a:ext cx="1715135" cy="30734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1" dirty="0" err="1">
                <a:solidFill>
                  <a:schemeClr val="accent3"/>
                </a:solidFill>
                <a:latin typeface="나눔스퀘어라운드 ExtraBold" charset="0"/>
                <a:ea typeface="나눔스퀘어라운드 ExtraBold" charset="0"/>
              </a:rPr>
              <a:t>최종</a:t>
            </a:r>
            <a:r>
              <a:rPr lang="en-US" altLang="ko-KR" sz="1400" b="1" dirty="0">
                <a:solidFill>
                  <a:schemeClr val="accent3"/>
                </a:solidFill>
                <a:latin typeface="나눔스퀘어라운드 ExtraBold" charset="0"/>
                <a:ea typeface="나눔스퀘어라운드 ExtraBold" charset="0"/>
              </a:rPr>
              <a:t> </a:t>
            </a:r>
            <a:r>
              <a:rPr lang="en-US" altLang="ko-KR" sz="1400" b="1" dirty="0" err="1">
                <a:solidFill>
                  <a:schemeClr val="accent3"/>
                </a:solidFill>
                <a:latin typeface="나눔스퀘어라운드 ExtraBold" charset="0"/>
                <a:ea typeface="나눔스퀘어라운드 ExtraBold" charset="0"/>
              </a:rPr>
              <a:t>UI구현</a:t>
            </a:r>
            <a:endParaRPr lang="ko-KR" altLang="en-US" sz="1400" b="1" dirty="0">
              <a:solidFill>
                <a:schemeClr val="accent3"/>
              </a:solidFill>
              <a:latin typeface="나눔스퀘어라운드 ExtraBold" charset="0"/>
              <a:ea typeface="나눔스퀘어라운드 ExtraBold" charset="0"/>
            </a:endParaRPr>
          </a:p>
        </p:txBody>
      </p:sp>
      <p:sp>
        <p:nvSpPr>
          <p:cNvPr id="65" name="텍스트 상자 15368"/>
          <p:cNvSpPr txBox="1">
            <a:spLocks/>
          </p:cNvSpPr>
          <p:nvPr/>
        </p:nvSpPr>
        <p:spPr>
          <a:xfrm>
            <a:off x="6214451" y="854710"/>
            <a:ext cx="1715135" cy="30734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1" dirty="0" err="1" smtClean="0">
                <a:solidFill>
                  <a:srgbClr val="9BBB59"/>
                </a:solidFill>
                <a:latin typeface="나눔스퀘어라운드 ExtraBold" charset="0"/>
                <a:ea typeface="나눔스퀘어라운드 ExtraBold" charset="0"/>
              </a:rPr>
              <a:t>개선사항</a:t>
            </a:r>
            <a:endParaRPr lang="ko-KR" altLang="en-US" sz="1400" b="1" dirty="0">
              <a:solidFill>
                <a:srgbClr val="9BBB59"/>
              </a:solidFill>
              <a:latin typeface="나눔스퀘어라운드 ExtraBold" charset="0"/>
              <a:ea typeface="나눔스퀘어라운드 ExtraBold" charset="0"/>
            </a:endParaRPr>
          </a:p>
        </p:txBody>
      </p:sp>
      <p:sp>
        <p:nvSpPr>
          <p:cNvPr id="66" name="텍스트 상자 15369"/>
          <p:cNvSpPr txBox="1">
            <a:spLocks/>
          </p:cNvSpPr>
          <p:nvPr/>
        </p:nvSpPr>
        <p:spPr>
          <a:xfrm>
            <a:off x="4990480" y="854710"/>
            <a:ext cx="1715135" cy="30734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1" dirty="0" err="1">
                <a:solidFill>
                  <a:srgbClr val="9BBB59"/>
                </a:solidFill>
                <a:latin typeface="나눔스퀘어라운드 ExtraBold" charset="0"/>
                <a:ea typeface="나눔스퀘어라운드 ExtraBold" charset="0"/>
              </a:rPr>
              <a:t>기능</a:t>
            </a:r>
            <a:r>
              <a:rPr lang="en-US" altLang="ko-KR" sz="1400" b="1" dirty="0">
                <a:solidFill>
                  <a:srgbClr val="9BBB59"/>
                </a:solidFill>
                <a:latin typeface="나눔스퀘어라운드 ExtraBold" charset="0"/>
                <a:ea typeface="나눔스퀘어라운드 ExtraBold" charset="0"/>
              </a:rPr>
              <a:t> 및 </a:t>
            </a:r>
            <a:r>
              <a:rPr lang="en-US" altLang="ko-KR" sz="1400" b="1" dirty="0" err="1">
                <a:solidFill>
                  <a:srgbClr val="9BBB59"/>
                </a:solidFill>
                <a:latin typeface="나눔스퀘어라운드 ExtraBold" charset="0"/>
                <a:ea typeface="나눔스퀘어라운드 ExtraBold" charset="0"/>
              </a:rPr>
              <a:t>특징</a:t>
            </a:r>
            <a:endParaRPr lang="ko-KR" altLang="en-US" sz="1400" b="1" dirty="0">
              <a:solidFill>
                <a:srgbClr val="9BBB59"/>
              </a:solidFill>
              <a:latin typeface="나눔스퀘어라운드 ExtraBold" charset="0"/>
              <a:ea typeface="나눔스퀘어라운드 ExtraBold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5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직사각형 45"/>
          <p:cNvSpPr/>
          <p:nvPr/>
        </p:nvSpPr>
        <p:spPr>
          <a:xfrm>
            <a:off x="0" y="1214120"/>
            <a:ext cx="9144000" cy="45008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501380" y="5143500"/>
            <a:ext cx="450850" cy="45085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직사각형 11"/>
          <p:cNvSpPr/>
          <p:nvPr/>
        </p:nvSpPr>
        <p:spPr>
          <a:xfrm>
            <a:off x="0" y="0"/>
            <a:ext cx="9144000" cy="1214120"/>
          </a:xfrm>
          <a:prstGeom prst="rect">
            <a:avLst/>
          </a:prstGeom>
          <a:solidFill>
            <a:srgbClr val="5078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0" y="0"/>
            <a:ext cx="9144000" cy="213995"/>
          </a:xfrm>
          <a:prstGeom prst="rect">
            <a:avLst/>
          </a:prstGeom>
          <a:solidFill>
            <a:srgbClr val="3149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-786130" y="252730"/>
            <a:ext cx="5429250" cy="461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schemeClr val="bg1"/>
                </a:solidFill>
                <a:latin typeface="배달의민족 연성" pitchFamily="50" charset="-127"/>
                <a:ea typeface="배달의민족 연성" pitchFamily="50" charset="-127"/>
              </a:rPr>
              <a:t>프로그래밍 타임테이블</a:t>
            </a:r>
            <a:endParaRPr lang="ko-KR" altLang="en-US" sz="2400" dirty="0">
              <a:solidFill>
                <a:schemeClr val="bg1"/>
              </a:solidFill>
              <a:latin typeface="배달의민족 연성" pitchFamily="50" charset="-127"/>
              <a:ea typeface="배달의민족 연성" pitchFamily="50" charset="-127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6501130" y="0"/>
            <a:ext cx="2654935" cy="2463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solidFill>
                  <a:schemeClr val="bg1"/>
                </a:solidFill>
                <a:latin typeface="나눔바른고딕 UltraLight" pitchFamily="2" charset="-127"/>
                <a:ea typeface="나눔바른고딕 UltraLight" pitchFamily="2" charset="-127"/>
              </a:rPr>
              <a:t>비트캠프 </a:t>
            </a:r>
            <a:r>
              <a:rPr lang="en-US" altLang="ko-KR" sz="1000" dirty="0" smtClean="0">
                <a:solidFill>
                  <a:schemeClr val="bg1"/>
                </a:solidFill>
                <a:latin typeface="나눔바른고딕 UltraLight" pitchFamily="2" charset="-127"/>
                <a:ea typeface="나눔바른고딕 UltraLight" pitchFamily="2" charset="-127"/>
              </a:rPr>
              <a:t>java</a:t>
            </a:r>
            <a:r>
              <a:rPr lang="ko-KR" altLang="en-US" sz="1000" dirty="0" smtClean="0">
                <a:solidFill>
                  <a:schemeClr val="bg1"/>
                </a:solidFill>
                <a:latin typeface="나눔바른고딕 UltraLight" pitchFamily="2" charset="-127"/>
                <a:ea typeface="나눔바른고딕 UltraLight" pitchFamily="2" charset="-127"/>
              </a:rPr>
              <a:t> 기반 </a:t>
            </a:r>
            <a:r>
              <a:rPr lang="ko-KR" altLang="en-US" sz="1000" dirty="0" err="1" smtClean="0">
                <a:solidFill>
                  <a:schemeClr val="bg1"/>
                </a:solidFill>
                <a:latin typeface="나눔바른고딕 UltraLight" pitchFamily="2" charset="-127"/>
                <a:ea typeface="나눔바른고딕 UltraLight" pitchFamily="2" charset="-127"/>
              </a:rPr>
              <a:t>웹앱</a:t>
            </a:r>
            <a:r>
              <a:rPr lang="ko-KR" altLang="en-US" sz="1000" dirty="0" smtClean="0">
                <a:solidFill>
                  <a:schemeClr val="bg1"/>
                </a:solidFill>
                <a:latin typeface="나눔바른고딕 UltraLight" pitchFamily="2" charset="-127"/>
                <a:ea typeface="나눔바른고딕 UltraLight" pitchFamily="2" charset="-127"/>
              </a:rPr>
              <a:t> 개발자 양성과정 </a:t>
            </a:r>
            <a:r>
              <a:rPr lang="en-US" altLang="ko-KR" sz="1000" dirty="0" smtClean="0">
                <a:solidFill>
                  <a:schemeClr val="bg1"/>
                </a:solidFill>
                <a:latin typeface="나눔바른고딕 UltraLight" pitchFamily="2" charset="-127"/>
                <a:ea typeface="나눔바른고딕 UltraLight" pitchFamily="2" charset="-127"/>
              </a:rPr>
              <a:t>119</a:t>
            </a:r>
            <a:r>
              <a:rPr lang="ko-KR" altLang="en-US" sz="1000" dirty="0" smtClean="0">
                <a:solidFill>
                  <a:schemeClr val="bg1"/>
                </a:solidFill>
                <a:latin typeface="나눔바른고딕 UltraLight" pitchFamily="2" charset="-127"/>
                <a:ea typeface="나눔바른고딕 UltraLight" pitchFamily="2" charset="-127"/>
              </a:rPr>
              <a:t>기</a:t>
            </a:r>
            <a:endParaRPr lang="ko-KR" altLang="en-US" sz="1000" dirty="0">
              <a:solidFill>
                <a:schemeClr val="bg1"/>
              </a:solidFill>
              <a:latin typeface="나눔바른고딕 UltraLight" pitchFamily="2" charset="-127"/>
              <a:ea typeface="나눔바른고딕 UltraLight" pitchFamily="2" charset="-127"/>
            </a:endParaRPr>
          </a:p>
        </p:txBody>
      </p:sp>
      <p:grpSp>
        <p:nvGrpSpPr>
          <p:cNvPr id="45" name="그룹 44"/>
          <p:cNvGrpSpPr/>
          <p:nvPr/>
        </p:nvGrpSpPr>
        <p:grpSpPr>
          <a:xfrm rot="20934324">
            <a:off x="175260" y="132715"/>
            <a:ext cx="441960" cy="634365"/>
            <a:chOff x="175260" y="132715"/>
            <a:chExt cx="441960" cy="634365"/>
          </a:xfrm>
        </p:grpSpPr>
        <p:sp>
          <p:nvSpPr>
            <p:cNvPr id="40" name="직사각형 39"/>
            <p:cNvSpPr/>
            <p:nvPr/>
          </p:nvSpPr>
          <p:spPr>
            <a:xfrm>
              <a:off x="217805" y="173990"/>
              <a:ext cx="370840" cy="5651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9" name="Picture 8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18750" t="47500" r="66719" b="14166"/>
            <a:stretch>
              <a:fillRect/>
            </a:stretch>
          </p:blipFill>
          <p:spPr bwMode="auto">
            <a:xfrm>
              <a:off x="175260" y="132715"/>
              <a:ext cx="441960" cy="6343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63214" t="28614" r="25714" b="39302"/>
          <a:stretch>
            <a:fillRect/>
          </a:stretch>
        </p:blipFill>
        <p:spPr bwMode="auto">
          <a:xfrm>
            <a:off x="-12700" y="3429000"/>
            <a:ext cx="140208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9460" name="도형 19459"/>
          <p:cNvSpPr>
            <a:spLocks/>
          </p:cNvSpPr>
          <p:nvPr/>
        </p:nvSpPr>
        <p:spPr>
          <a:xfrm>
            <a:off x="1320467" y="1158240"/>
            <a:ext cx="1036955" cy="60325"/>
          </a:xfrm>
          <a:prstGeom prst="rect">
            <a:avLst/>
          </a:prstGeom>
          <a:solidFill>
            <a:srgbClr val="314913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6" name="텍스트 상자 15362"/>
          <p:cNvSpPr txBox="1">
            <a:spLocks/>
          </p:cNvSpPr>
          <p:nvPr/>
        </p:nvSpPr>
        <p:spPr>
          <a:xfrm>
            <a:off x="7459980" y="853440"/>
            <a:ext cx="1715135" cy="30861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400" b="1" dirty="0" smtClean="0">
                <a:solidFill>
                  <a:srgbClr val="9BBB59"/>
                </a:solidFill>
                <a:latin typeface="나눔스퀘어라운드 ExtraBold" charset="0"/>
                <a:ea typeface="나눔스퀘어라운드 ExtraBold" charset="0"/>
              </a:rPr>
              <a:t>제작 후기</a:t>
            </a:r>
            <a:endParaRPr lang="ko-KR" altLang="en-US" sz="1400" b="1" dirty="0">
              <a:solidFill>
                <a:srgbClr val="9BBB59"/>
              </a:solidFill>
              <a:latin typeface="나눔스퀘어라운드 ExtraBold" charset="0"/>
              <a:ea typeface="나눔스퀘어라운드 ExtraBold" charset="0"/>
            </a:endParaRPr>
          </a:p>
        </p:txBody>
      </p:sp>
      <p:sp>
        <p:nvSpPr>
          <p:cNvPr id="37" name="텍스트 상자 15364"/>
          <p:cNvSpPr txBox="1">
            <a:spLocks/>
          </p:cNvSpPr>
          <p:nvPr/>
        </p:nvSpPr>
        <p:spPr>
          <a:xfrm>
            <a:off x="-179705" y="854710"/>
            <a:ext cx="1715135" cy="30734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1" dirty="0" err="1">
                <a:solidFill>
                  <a:srgbClr val="9BBB59"/>
                </a:solidFill>
                <a:latin typeface="나눔스퀘어라운드 ExtraBold" charset="0"/>
                <a:ea typeface="나눔스퀘어라운드 ExtraBold" charset="0"/>
              </a:rPr>
              <a:t>팀원소개</a:t>
            </a:r>
            <a:endParaRPr lang="ko-KR" altLang="en-US" sz="1400" b="1" dirty="0">
              <a:solidFill>
                <a:srgbClr val="9BBB59"/>
              </a:solidFill>
              <a:latin typeface="나눔스퀘어라운드 ExtraBold" charset="0"/>
              <a:ea typeface="나눔스퀘어라운드 ExtraBold" charset="0"/>
            </a:endParaRPr>
          </a:p>
        </p:txBody>
      </p:sp>
      <p:sp>
        <p:nvSpPr>
          <p:cNvPr id="38" name="텍스트 상자 15365"/>
          <p:cNvSpPr txBox="1">
            <a:spLocks/>
          </p:cNvSpPr>
          <p:nvPr/>
        </p:nvSpPr>
        <p:spPr>
          <a:xfrm>
            <a:off x="999477" y="854710"/>
            <a:ext cx="1715135" cy="30734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400" b="1" dirty="0" smtClean="0">
                <a:solidFill>
                  <a:schemeClr val="bg1"/>
                </a:solidFill>
                <a:latin typeface="나눔스퀘어라운드 ExtraBold" charset="0"/>
                <a:ea typeface="나눔스퀘어라운드 ExtraBold" charset="0"/>
              </a:rPr>
              <a:t>타임테이블</a:t>
            </a:r>
            <a:endParaRPr lang="ko-KR" altLang="en-US" sz="1400" b="1" dirty="0">
              <a:solidFill>
                <a:schemeClr val="bg1"/>
              </a:solidFill>
              <a:latin typeface="나눔스퀘어라운드 ExtraBold" charset="0"/>
              <a:ea typeface="나눔스퀘어라운드 ExtraBold" charset="0"/>
            </a:endParaRPr>
          </a:p>
        </p:txBody>
      </p:sp>
      <p:sp>
        <p:nvSpPr>
          <p:cNvPr id="41" name="텍스트 상자 15366"/>
          <p:cNvSpPr txBox="1">
            <a:spLocks/>
          </p:cNvSpPr>
          <p:nvPr/>
        </p:nvSpPr>
        <p:spPr>
          <a:xfrm>
            <a:off x="2366857" y="854710"/>
            <a:ext cx="1715135" cy="30734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1">
                <a:solidFill>
                  <a:schemeClr val="accent3"/>
                </a:solidFill>
                <a:latin typeface="나눔스퀘어라운드 ExtraBold" charset="0"/>
                <a:ea typeface="나눔스퀘어라운드 ExtraBold" charset="0"/>
              </a:rPr>
              <a:t>초기 UI구상안</a:t>
            </a:r>
            <a:endParaRPr lang="ko-KR" altLang="en-US" sz="1400" b="1">
              <a:solidFill>
                <a:schemeClr val="accent3"/>
              </a:solidFill>
              <a:latin typeface="나눔스퀘어라운드 ExtraBold" charset="0"/>
              <a:ea typeface="나눔스퀘어라운드 ExtraBold" charset="0"/>
            </a:endParaRPr>
          </a:p>
        </p:txBody>
      </p:sp>
      <p:sp>
        <p:nvSpPr>
          <p:cNvPr id="42" name="텍스트 상자 15367"/>
          <p:cNvSpPr txBox="1">
            <a:spLocks/>
          </p:cNvSpPr>
          <p:nvPr/>
        </p:nvSpPr>
        <p:spPr>
          <a:xfrm>
            <a:off x="3689448" y="854710"/>
            <a:ext cx="1715135" cy="30734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1" dirty="0" err="1">
                <a:solidFill>
                  <a:schemeClr val="accent3"/>
                </a:solidFill>
                <a:latin typeface="나눔스퀘어라운드 ExtraBold" charset="0"/>
                <a:ea typeface="나눔스퀘어라운드 ExtraBold" charset="0"/>
              </a:rPr>
              <a:t>최종</a:t>
            </a:r>
            <a:r>
              <a:rPr lang="en-US" altLang="ko-KR" sz="1400" b="1" dirty="0">
                <a:solidFill>
                  <a:schemeClr val="accent3"/>
                </a:solidFill>
                <a:latin typeface="나눔스퀘어라운드 ExtraBold" charset="0"/>
                <a:ea typeface="나눔스퀘어라운드 ExtraBold" charset="0"/>
              </a:rPr>
              <a:t> </a:t>
            </a:r>
            <a:r>
              <a:rPr lang="en-US" altLang="ko-KR" sz="1400" b="1" dirty="0" err="1">
                <a:solidFill>
                  <a:schemeClr val="accent3"/>
                </a:solidFill>
                <a:latin typeface="나눔스퀘어라운드 ExtraBold" charset="0"/>
                <a:ea typeface="나눔스퀘어라운드 ExtraBold" charset="0"/>
              </a:rPr>
              <a:t>UI구현</a:t>
            </a:r>
            <a:endParaRPr lang="ko-KR" altLang="en-US" sz="1400" b="1" dirty="0">
              <a:solidFill>
                <a:schemeClr val="accent3"/>
              </a:solidFill>
              <a:latin typeface="나눔스퀘어라운드 ExtraBold" charset="0"/>
              <a:ea typeface="나눔스퀘어라운드 ExtraBold" charset="0"/>
            </a:endParaRPr>
          </a:p>
        </p:txBody>
      </p:sp>
      <p:sp>
        <p:nvSpPr>
          <p:cNvPr id="43" name="텍스트 상자 15368"/>
          <p:cNvSpPr txBox="1">
            <a:spLocks/>
          </p:cNvSpPr>
          <p:nvPr/>
        </p:nvSpPr>
        <p:spPr>
          <a:xfrm>
            <a:off x="6214451" y="854710"/>
            <a:ext cx="1715135" cy="30734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1" dirty="0" err="1" smtClean="0">
                <a:solidFill>
                  <a:srgbClr val="9BBB59"/>
                </a:solidFill>
                <a:latin typeface="나눔스퀘어라운드 ExtraBold" charset="0"/>
                <a:ea typeface="나눔스퀘어라운드 ExtraBold" charset="0"/>
              </a:rPr>
              <a:t>개선사항</a:t>
            </a:r>
            <a:endParaRPr lang="ko-KR" altLang="en-US" sz="1400" b="1" dirty="0">
              <a:solidFill>
                <a:srgbClr val="9BBB59"/>
              </a:solidFill>
              <a:latin typeface="나눔스퀘어라운드 ExtraBold" charset="0"/>
              <a:ea typeface="나눔스퀘어라운드 ExtraBold" charset="0"/>
            </a:endParaRPr>
          </a:p>
        </p:txBody>
      </p:sp>
      <p:sp>
        <p:nvSpPr>
          <p:cNvPr id="44" name="텍스트 상자 15369"/>
          <p:cNvSpPr txBox="1">
            <a:spLocks/>
          </p:cNvSpPr>
          <p:nvPr/>
        </p:nvSpPr>
        <p:spPr>
          <a:xfrm>
            <a:off x="4990480" y="854710"/>
            <a:ext cx="1715135" cy="30734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1" dirty="0" err="1">
                <a:solidFill>
                  <a:srgbClr val="9BBB59"/>
                </a:solidFill>
                <a:latin typeface="나눔스퀘어라운드 ExtraBold" charset="0"/>
                <a:ea typeface="나눔스퀘어라운드 ExtraBold" charset="0"/>
              </a:rPr>
              <a:t>기능</a:t>
            </a:r>
            <a:r>
              <a:rPr lang="en-US" altLang="ko-KR" sz="1400" b="1" dirty="0">
                <a:solidFill>
                  <a:srgbClr val="9BBB59"/>
                </a:solidFill>
                <a:latin typeface="나눔스퀘어라운드 ExtraBold" charset="0"/>
                <a:ea typeface="나눔스퀘어라운드 ExtraBold" charset="0"/>
              </a:rPr>
              <a:t> 및 </a:t>
            </a:r>
            <a:r>
              <a:rPr lang="en-US" altLang="ko-KR" sz="1400" b="1" dirty="0" err="1">
                <a:solidFill>
                  <a:srgbClr val="9BBB59"/>
                </a:solidFill>
                <a:latin typeface="나눔스퀘어라운드 ExtraBold" charset="0"/>
                <a:ea typeface="나눔스퀘어라운드 ExtraBold" charset="0"/>
              </a:rPr>
              <a:t>특징</a:t>
            </a:r>
            <a:endParaRPr lang="ko-KR" altLang="en-US" sz="1400" b="1" dirty="0">
              <a:solidFill>
                <a:srgbClr val="9BBB59"/>
              </a:solidFill>
              <a:latin typeface="나눔스퀘어라운드 ExtraBold" charset="0"/>
              <a:ea typeface="나눔스퀘어라운드 ExtraBold" charset="0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1857375" y="4795193"/>
            <a:ext cx="4848240" cy="35750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 Regular" pitchFamily="50" charset="-127"/>
              <a:ea typeface="나눔스퀘어라운드 Regular" pitchFamily="50" charset="-127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1857375" y="4328468"/>
            <a:ext cx="4739330" cy="35750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 Regular" pitchFamily="50" charset="-127"/>
              <a:ea typeface="나눔스퀘어라운드 Regular" pitchFamily="50" charset="-127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1857375" y="3395653"/>
            <a:ext cx="4321175" cy="35750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 Regular" pitchFamily="50" charset="-127"/>
              <a:ea typeface="나눔스퀘어라운드 Regular" pitchFamily="50" charset="-127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1857375" y="2928928"/>
            <a:ext cx="3714750" cy="35750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 Regular" pitchFamily="50" charset="-127"/>
              <a:ea typeface="나눔스퀘어라운드 Regular" pitchFamily="50" charset="-127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1857375" y="3861743"/>
            <a:ext cx="5572125" cy="35750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 Regular" pitchFamily="50" charset="-127"/>
              <a:ea typeface="나눔스퀘어라운드 Regular" pitchFamily="50" charset="-127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1261110" y="1500178"/>
            <a:ext cx="953135" cy="415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기획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6904990" y="1500178"/>
            <a:ext cx="953135" cy="3841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발표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cxnSp>
        <p:nvCxnSpPr>
          <p:cNvPr id="55" name="직선 연결선 54"/>
          <p:cNvCxnSpPr/>
          <p:nvPr/>
        </p:nvCxnSpPr>
        <p:spPr>
          <a:xfrm>
            <a:off x="1761490" y="2073583"/>
            <a:ext cx="5572125" cy="1905"/>
          </a:xfrm>
          <a:prstGeom prst="line">
            <a:avLst/>
          </a:prstGeom>
          <a:ln w="19050">
            <a:solidFill>
              <a:srgbClr val="314913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타원 55"/>
          <p:cNvSpPr/>
          <p:nvPr/>
        </p:nvSpPr>
        <p:spPr>
          <a:xfrm>
            <a:off x="2430145" y="2001828"/>
            <a:ext cx="142875" cy="142875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rgbClr val="314913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TextBox 56"/>
          <p:cNvSpPr txBox="1"/>
          <p:nvPr/>
        </p:nvSpPr>
        <p:spPr>
          <a:xfrm>
            <a:off x="1832610" y="1500178"/>
            <a:ext cx="1285875" cy="415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기획서 발표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58" name="타원 57"/>
          <p:cNvSpPr/>
          <p:nvPr/>
        </p:nvSpPr>
        <p:spPr>
          <a:xfrm>
            <a:off x="3157220" y="2001828"/>
            <a:ext cx="142875" cy="142875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rgbClr val="314913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TextBox 58"/>
          <p:cNvSpPr txBox="1"/>
          <p:nvPr/>
        </p:nvSpPr>
        <p:spPr>
          <a:xfrm>
            <a:off x="2585720" y="1500178"/>
            <a:ext cx="1285875" cy="3841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코딩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60" name="타원 59"/>
          <p:cNvSpPr/>
          <p:nvPr/>
        </p:nvSpPr>
        <p:spPr>
          <a:xfrm>
            <a:off x="6051875" y="2001828"/>
            <a:ext cx="142875" cy="142875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rgbClr val="314913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타원 61"/>
          <p:cNvSpPr/>
          <p:nvPr/>
        </p:nvSpPr>
        <p:spPr>
          <a:xfrm>
            <a:off x="1661795" y="2001828"/>
            <a:ext cx="142875" cy="142875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rgbClr val="314913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타원 62"/>
          <p:cNvSpPr/>
          <p:nvPr/>
        </p:nvSpPr>
        <p:spPr>
          <a:xfrm>
            <a:off x="7305675" y="2001828"/>
            <a:ext cx="142875" cy="142875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rgbClr val="314913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TextBox 63"/>
          <p:cNvSpPr txBox="1"/>
          <p:nvPr/>
        </p:nvSpPr>
        <p:spPr>
          <a:xfrm>
            <a:off x="1261110" y="2165658"/>
            <a:ext cx="953135" cy="321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4/12 ~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2047240" y="2165658"/>
            <a:ext cx="953135" cy="321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4/16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2428860" y="2165658"/>
            <a:ext cx="1674495" cy="321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4/17 </a:t>
            </a: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~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5643570" y="2165658"/>
            <a:ext cx="953135" cy="321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~ </a:t>
            </a: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4/24 </a:t>
            </a: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오전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6896100" y="2165658"/>
            <a:ext cx="953135" cy="321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4/24 </a:t>
            </a: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오후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5404583" y="1500178"/>
            <a:ext cx="150040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코딩 및 발표준비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1857375" y="2786053"/>
            <a:ext cx="5501005" cy="2400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1. </a:t>
            </a:r>
            <a:r>
              <a:rPr lang="ko-KR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기획 </a:t>
            </a:r>
            <a:r>
              <a:rPr lang="en-US" altLang="ko-KR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( 4</a:t>
            </a:r>
            <a:r>
              <a:rPr lang="ko-KR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월 </a:t>
            </a:r>
            <a:r>
              <a:rPr lang="en-US" altLang="ko-KR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12</a:t>
            </a:r>
            <a:r>
              <a:rPr lang="ko-KR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일</a:t>
            </a:r>
            <a:r>
              <a:rPr lang="en-US" altLang="ko-KR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~15</a:t>
            </a:r>
            <a:r>
              <a:rPr lang="ko-KR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일 </a:t>
            </a:r>
            <a:r>
              <a:rPr lang="en-US" altLang="ko-KR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) 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– 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아이템 선정 및 </a:t>
            </a:r>
            <a:r>
              <a:rPr lang="ko-KR" altLang="en-US" sz="12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기획안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 작성</a:t>
            </a:r>
            <a:endParaRPr lang="en-US" altLang="ko-KR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나눔스퀘어라운드 Bold" pitchFamily="50" charset="-127"/>
              <a:ea typeface="나눔스퀘어라운드 Bold" pitchFamily="50" charset="-127"/>
            </a:endParaRPr>
          </a:p>
          <a:p>
            <a:pPr>
              <a:lnSpc>
                <a:spcPct val="250000"/>
              </a:lnSpc>
            </a:pPr>
            <a:r>
              <a:rPr lang="en-US" altLang="ko-KR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2. </a:t>
            </a:r>
            <a:r>
              <a:rPr lang="ko-KR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기획서 발표 </a:t>
            </a:r>
            <a:r>
              <a:rPr lang="en-US" altLang="ko-KR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( 4</a:t>
            </a:r>
            <a:r>
              <a:rPr lang="ko-KR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월 </a:t>
            </a:r>
            <a:r>
              <a:rPr lang="en-US" altLang="ko-KR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16</a:t>
            </a:r>
            <a:r>
              <a:rPr lang="ko-KR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일 오후 </a:t>
            </a:r>
            <a:r>
              <a:rPr lang="en-US" altLang="ko-KR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) 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– 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기획서 발표 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( 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발표자 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: 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이재하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 )</a:t>
            </a:r>
          </a:p>
          <a:p>
            <a:pPr>
              <a:lnSpc>
                <a:spcPct val="250000"/>
              </a:lnSpc>
            </a:pPr>
            <a:r>
              <a:rPr lang="en-US" altLang="ko-KR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3. </a:t>
            </a:r>
            <a:r>
              <a:rPr lang="ko-KR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코딩 시작 </a:t>
            </a:r>
            <a:r>
              <a:rPr lang="en-US" altLang="ko-KR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( 4</a:t>
            </a:r>
            <a:r>
              <a:rPr lang="ko-KR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월 </a:t>
            </a:r>
            <a:r>
              <a:rPr lang="en-US" altLang="ko-KR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17</a:t>
            </a:r>
            <a:r>
              <a:rPr lang="ko-KR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일</a:t>
            </a:r>
            <a:r>
              <a:rPr lang="en-US" altLang="ko-KR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~</a:t>
            </a:r>
            <a:r>
              <a:rPr lang="en-US" altLang="ko-KR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24</a:t>
            </a:r>
            <a:r>
              <a:rPr lang="ko-KR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일 </a:t>
            </a:r>
            <a:r>
              <a:rPr lang="en-US" altLang="ko-KR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) 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– 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서버 및 클라이언트 구현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, GUI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구현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, </a:t>
            </a:r>
            <a:r>
              <a:rPr lang="ko-KR" altLang="en-US" sz="12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게임로직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 생성</a:t>
            </a:r>
            <a:endParaRPr lang="en-US" altLang="ko-KR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나눔스퀘어라운드 Bold" pitchFamily="50" charset="-127"/>
              <a:ea typeface="나눔스퀘어라운드 Bold" pitchFamily="50" charset="-127"/>
            </a:endParaRPr>
          </a:p>
          <a:p>
            <a:pPr>
              <a:lnSpc>
                <a:spcPct val="250000"/>
              </a:lnSpc>
            </a:pPr>
            <a:r>
              <a:rPr lang="en-US" altLang="ko-KR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4. </a:t>
            </a:r>
            <a:r>
              <a:rPr lang="ko-KR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발표 준비 </a:t>
            </a:r>
            <a:r>
              <a:rPr lang="en-US" altLang="ko-KR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( 4</a:t>
            </a:r>
            <a:r>
              <a:rPr lang="ko-KR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월 </a:t>
            </a:r>
            <a:r>
              <a:rPr lang="en-US" altLang="ko-KR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24</a:t>
            </a:r>
            <a:r>
              <a:rPr lang="ko-KR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일 오전 </a:t>
            </a:r>
            <a:r>
              <a:rPr lang="en-US" altLang="ko-KR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) 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– 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발표 파일 작성</a:t>
            </a:r>
            <a:endParaRPr lang="en-US" altLang="ko-KR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나눔스퀘어라운드 Bold" pitchFamily="50" charset="-127"/>
              <a:ea typeface="나눔스퀘어라운드 Bold" pitchFamily="50" charset="-127"/>
            </a:endParaRPr>
          </a:p>
          <a:p>
            <a:pPr>
              <a:lnSpc>
                <a:spcPct val="250000"/>
              </a:lnSpc>
            </a:pPr>
            <a:r>
              <a:rPr lang="en-US" altLang="ko-KR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5. </a:t>
            </a:r>
            <a:r>
              <a:rPr lang="ko-KR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최종 발표 </a:t>
            </a:r>
            <a:r>
              <a:rPr lang="en-US" altLang="ko-KR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( 4</a:t>
            </a:r>
            <a:r>
              <a:rPr lang="ko-KR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월 </a:t>
            </a:r>
            <a:r>
              <a:rPr lang="en-US" altLang="ko-KR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24</a:t>
            </a:r>
            <a:r>
              <a:rPr lang="ko-KR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일 오후 </a:t>
            </a:r>
            <a:r>
              <a:rPr lang="en-US" altLang="ko-KR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) 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– 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프로그램 시연 및 발표 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( 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발표자 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:  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곽지훈 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)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나눔스퀘어라운드 Bold" pitchFamily="50" charset="-127"/>
              <a:ea typeface="나눔스퀘어라운드 Bold" pitchFamily="50" charset="-127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5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>
            <a:spLocks/>
          </p:cNvSpPr>
          <p:nvPr/>
        </p:nvSpPr>
        <p:spPr>
          <a:xfrm>
            <a:off x="0" y="0"/>
            <a:ext cx="9144635" cy="1214755"/>
          </a:xfrm>
          <a:prstGeom prst="rect">
            <a:avLst/>
          </a:prstGeom>
          <a:solidFill>
            <a:srgbClr val="50782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0" y="0"/>
            <a:ext cx="9144000" cy="213995"/>
          </a:xfrm>
          <a:prstGeom prst="rect">
            <a:avLst/>
          </a:prstGeom>
          <a:solidFill>
            <a:srgbClr val="3149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2" name="TextBox 81"/>
          <p:cNvSpPr txBox="1"/>
          <p:nvPr/>
        </p:nvSpPr>
        <p:spPr>
          <a:xfrm>
            <a:off x="6501130" y="0"/>
            <a:ext cx="2654935" cy="2463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solidFill>
                  <a:schemeClr val="bg1"/>
                </a:solidFill>
                <a:latin typeface="나눔바른고딕 UltraLight" pitchFamily="2" charset="-127"/>
                <a:ea typeface="나눔바른고딕 UltraLight" pitchFamily="2" charset="-127"/>
              </a:rPr>
              <a:t>비트캠프 </a:t>
            </a:r>
            <a:r>
              <a:rPr lang="en-US" altLang="ko-KR" sz="1000" dirty="0" smtClean="0">
                <a:solidFill>
                  <a:schemeClr val="bg1"/>
                </a:solidFill>
                <a:latin typeface="나눔바른고딕 UltraLight" pitchFamily="2" charset="-127"/>
                <a:ea typeface="나눔바른고딕 UltraLight" pitchFamily="2" charset="-127"/>
              </a:rPr>
              <a:t>java</a:t>
            </a:r>
            <a:r>
              <a:rPr lang="ko-KR" altLang="en-US" sz="1000" dirty="0" smtClean="0">
                <a:solidFill>
                  <a:schemeClr val="bg1"/>
                </a:solidFill>
                <a:latin typeface="나눔바른고딕 UltraLight" pitchFamily="2" charset="-127"/>
                <a:ea typeface="나눔바른고딕 UltraLight" pitchFamily="2" charset="-127"/>
              </a:rPr>
              <a:t> 기반 </a:t>
            </a:r>
            <a:r>
              <a:rPr lang="ko-KR" altLang="en-US" sz="1000" dirty="0" err="1" smtClean="0">
                <a:solidFill>
                  <a:schemeClr val="bg1"/>
                </a:solidFill>
                <a:latin typeface="나눔바른고딕 UltraLight" pitchFamily="2" charset="-127"/>
                <a:ea typeface="나눔바른고딕 UltraLight" pitchFamily="2" charset="-127"/>
              </a:rPr>
              <a:t>웹앱</a:t>
            </a:r>
            <a:r>
              <a:rPr lang="ko-KR" altLang="en-US" sz="1000" dirty="0" smtClean="0">
                <a:solidFill>
                  <a:schemeClr val="bg1"/>
                </a:solidFill>
                <a:latin typeface="나눔바른고딕 UltraLight" pitchFamily="2" charset="-127"/>
                <a:ea typeface="나눔바른고딕 UltraLight" pitchFamily="2" charset="-127"/>
              </a:rPr>
              <a:t> 개발자 양성과정 </a:t>
            </a:r>
            <a:r>
              <a:rPr lang="en-US" altLang="ko-KR" sz="1000" dirty="0" smtClean="0">
                <a:solidFill>
                  <a:schemeClr val="bg1"/>
                </a:solidFill>
                <a:latin typeface="나눔바른고딕 UltraLight" pitchFamily="2" charset="-127"/>
                <a:ea typeface="나눔바른고딕 UltraLight" pitchFamily="2" charset="-127"/>
              </a:rPr>
              <a:t>119</a:t>
            </a:r>
            <a:r>
              <a:rPr lang="ko-KR" altLang="en-US" sz="1000" dirty="0" smtClean="0">
                <a:solidFill>
                  <a:schemeClr val="bg1"/>
                </a:solidFill>
                <a:latin typeface="나눔바른고딕 UltraLight" pitchFamily="2" charset="-127"/>
                <a:ea typeface="나눔바른고딕 UltraLight" pitchFamily="2" charset="-127"/>
              </a:rPr>
              <a:t>기</a:t>
            </a:r>
            <a:endParaRPr lang="ko-KR" altLang="en-US" sz="1000" dirty="0">
              <a:solidFill>
                <a:schemeClr val="bg1"/>
              </a:solidFill>
              <a:latin typeface="나눔바른고딕 UltraLight" pitchFamily="2" charset="-127"/>
              <a:ea typeface="나눔바른고딕 UltraLight" pitchFamily="2" charset="-127"/>
            </a:endParaRPr>
          </a:p>
        </p:txBody>
      </p:sp>
      <p:grpSp>
        <p:nvGrpSpPr>
          <p:cNvPr id="2" name="그룹 17"/>
          <p:cNvGrpSpPr/>
          <p:nvPr/>
        </p:nvGrpSpPr>
        <p:grpSpPr>
          <a:xfrm rot="21244378">
            <a:off x="193675" y="92075"/>
            <a:ext cx="467995" cy="664845"/>
            <a:chOff x="193675" y="92075"/>
            <a:chExt cx="467995" cy="664845"/>
          </a:xfrm>
        </p:grpSpPr>
        <p:sp>
          <p:nvSpPr>
            <p:cNvPr id="17" name="직사각형 16"/>
            <p:cNvSpPr/>
            <p:nvPr/>
          </p:nvSpPr>
          <p:spPr>
            <a:xfrm>
              <a:off x="252095" y="137160"/>
              <a:ext cx="380365" cy="5943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8434" name="Picture 2"/>
            <p:cNvPicPr>
              <a:picLocks noChangeAspect="1" noChangeArrowheads="1"/>
            </p:cNvPicPr>
            <p:nvPr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18281" t="21667" r="66719" b="40000"/>
            <a:stretch>
              <a:fillRect/>
            </a:stretch>
          </p:blipFill>
          <p:spPr bwMode="auto">
            <a:xfrm>
              <a:off x="193675" y="92075"/>
              <a:ext cx="467995" cy="66484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pic>
        <p:nvPicPr>
          <p:cNvPr id="71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501380" y="5143500"/>
            <a:ext cx="450850" cy="45085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89" name="그룹 88"/>
          <p:cNvGrpSpPr/>
          <p:nvPr/>
        </p:nvGrpSpPr>
        <p:grpSpPr>
          <a:xfrm>
            <a:off x="829310" y="1356995"/>
            <a:ext cx="7370445" cy="4215130"/>
            <a:chOff x="829310" y="1356995"/>
            <a:chExt cx="7370445" cy="4215130"/>
          </a:xfrm>
        </p:grpSpPr>
        <p:sp>
          <p:nvSpPr>
            <p:cNvPr id="90" name="직사각형 89"/>
            <p:cNvSpPr/>
            <p:nvPr/>
          </p:nvSpPr>
          <p:spPr>
            <a:xfrm>
              <a:off x="1285875" y="1356995"/>
              <a:ext cx="6501130" cy="421513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905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라운드 Light" pitchFamily="50" charset="-127"/>
                <a:ea typeface="나눔스퀘어라운드 Light" pitchFamily="50" charset="-127"/>
              </a:endParaRPr>
            </a:p>
          </p:txBody>
        </p:sp>
        <p:grpSp>
          <p:nvGrpSpPr>
            <p:cNvPr id="91" name="그룹 108"/>
            <p:cNvGrpSpPr/>
            <p:nvPr/>
          </p:nvGrpSpPr>
          <p:grpSpPr>
            <a:xfrm>
              <a:off x="1356995" y="1428750"/>
              <a:ext cx="6358255" cy="4072255"/>
              <a:chOff x="1356995" y="1428750"/>
              <a:chExt cx="6358255" cy="4072255"/>
            </a:xfrm>
          </p:grpSpPr>
          <p:sp>
            <p:nvSpPr>
              <p:cNvPr id="114" name="모서리가 둥근 직사각형 113"/>
              <p:cNvSpPr/>
              <p:nvPr/>
            </p:nvSpPr>
            <p:spPr>
              <a:xfrm>
                <a:off x="1356995" y="1428750"/>
                <a:ext cx="844550" cy="339090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latin typeface="나눔스퀘어라운드 Light" pitchFamily="50" charset="-127"/>
                    <a:ea typeface="나눔스퀘어라운드 Light" pitchFamily="50" charset="-127"/>
                  </a:rPr>
                  <a:t>t</a:t>
                </a:r>
                <a:endParaRPr lang="ko-KR" altLang="en-US" dirty="0">
                  <a:latin typeface="나눔스퀘어라운드 Light" pitchFamily="50" charset="-127"/>
                  <a:ea typeface="나눔스퀘어라운드 Light" pitchFamily="50" charset="-127"/>
                </a:endParaRPr>
              </a:p>
            </p:txBody>
          </p:sp>
          <p:sp>
            <p:nvSpPr>
              <p:cNvPr id="115" name="모서리가 둥근 직사각형 114"/>
              <p:cNvSpPr/>
              <p:nvPr/>
            </p:nvSpPr>
            <p:spPr>
              <a:xfrm>
                <a:off x="5728335" y="4185920"/>
                <a:ext cx="1986915" cy="1315085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라운드 Light" pitchFamily="50" charset="-127"/>
                  <a:ea typeface="나눔스퀘어라운드 Light" pitchFamily="50" charset="-127"/>
                </a:endParaRPr>
              </a:p>
            </p:txBody>
          </p:sp>
          <p:sp>
            <p:nvSpPr>
              <p:cNvPr id="116" name="모서리가 둥근 직사각형 115"/>
              <p:cNvSpPr/>
              <p:nvPr/>
            </p:nvSpPr>
            <p:spPr>
              <a:xfrm>
                <a:off x="3542665" y="4185920"/>
                <a:ext cx="993140" cy="1315085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라운드 Light" pitchFamily="50" charset="-127"/>
                  <a:ea typeface="나눔스퀘어라운드 Light" pitchFamily="50" charset="-127"/>
                </a:endParaRPr>
              </a:p>
            </p:txBody>
          </p:sp>
          <p:sp>
            <p:nvSpPr>
              <p:cNvPr id="117" name="모서리가 둥근 직사각형 116"/>
              <p:cNvSpPr/>
              <p:nvPr/>
            </p:nvSpPr>
            <p:spPr>
              <a:xfrm>
                <a:off x="5728335" y="5203825"/>
                <a:ext cx="1986915" cy="297180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라운드 Light" pitchFamily="50" charset="-127"/>
                  <a:ea typeface="나눔스퀘어라운드 Light" pitchFamily="50" charset="-127"/>
                </a:endParaRPr>
              </a:p>
            </p:txBody>
          </p:sp>
          <p:sp>
            <p:nvSpPr>
              <p:cNvPr id="118" name="모서리가 둥근 직사각형 117"/>
              <p:cNvSpPr/>
              <p:nvPr/>
            </p:nvSpPr>
            <p:spPr>
              <a:xfrm>
                <a:off x="1903730" y="1938020"/>
                <a:ext cx="993140" cy="509270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라운드 Light" pitchFamily="50" charset="-127"/>
                  <a:ea typeface="나눔스퀘어라운드 Light" pitchFamily="50" charset="-127"/>
                </a:endParaRPr>
              </a:p>
            </p:txBody>
          </p:sp>
          <p:sp>
            <p:nvSpPr>
              <p:cNvPr id="119" name="모서리가 둥근 직사각형 118"/>
              <p:cNvSpPr/>
              <p:nvPr/>
            </p:nvSpPr>
            <p:spPr>
              <a:xfrm>
                <a:off x="4536440" y="4185920"/>
                <a:ext cx="993140" cy="1315085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라운드 Light" pitchFamily="50" charset="-127"/>
                  <a:ea typeface="나눔스퀘어라운드 Light" pitchFamily="50" charset="-127"/>
                </a:endParaRPr>
              </a:p>
            </p:txBody>
          </p:sp>
          <p:sp>
            <p:nvSpPr>
              <p:cNvPr id="120" name="모서리가 둥근 직사각형 119"/>
              <p:cNvSpPr/>
              <p:nvPr/>
            </p:nvSpPr>
            <p:spPr>
              <a:xfrm>
                <a:off x="1356995" y="4185920"/>
                <a:ext cx="993140" cy="1315085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라운드 Light" pitchFamily="50" charset="-127"/>
                  <a:ea typeface="나눔스퀘어라운드 Light" pitchFamily="50" charset="-127"/>
                </a:endParaRPr>
              </a:p>
            </p:txBody>
          </p:sp>
          <p:sp>
            <p:nvSpPr>
              <p:cNvPr id="121" name="모서리가 둥근 직사각형 120"/>
              <p:cNvSpPr/>
              <p:nvPr/>
            </p:nvSpPr>
            <p:spPr>
              <a:xfrm>
                <a:off x="2350770" y="4185920"/>
                <a:ext cx="993140" cy="1315085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라운드 Light" pitchFamily="50" charset="-127"/>
                  <a:ea typeface="나눔스퀘어라운드 Light" pitchFamily="50" charset="-127"/>
                </a:endParaRPr>
              </a:p>
            </p:txBody>
          </p:sp>
          <p:sp>
            <p:nvSpPr>
              <p:cNvPr id="122" name="모서리가 둥근 직사각형 121"/>
              <p:cNvSpPr/>
              <p:nvPr/>
            </p:nvSpPr>
            <p:spPr>
              <a:xfrm>
                <a:off x="1356995" y="2785745"/>
                <a:ext cx="1986915" cy="1315085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라운드 Light" pitchFamily="50" charset="-127"/>
                  <a:ea typeface="나눔스퀘어라운드 Light" pitchFamily="50" charset="-127"/>
                </a:endParaRPr>
              </a:p>
            </p:txBody>
          </p:sp>
          <p:sp>
            <p:nvSpPr>
              <p:cNvPr id="123" name="모서리가 둥근 직사각형 122"/>
              <p:cNvSpPr/>
              <p:nvPr/>
            </p:nvSpPr>
            <p:spPr>
              <a:xfrm>
                <a:off x="2400300" y="4228465"/>
                <a:ext cx="894080" cy="339090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라운드 Light" pitchFamily="50" charset="-127"/>
                  <a:ea typeface="나눔스퀘어라운드 Light" pitchFamily="50" charset="-127"/>
                </a:endParaRPr>
              </a:p>
            </p:txBody>
          </p:sp>
          <p:sp>
            <p:nvSpPr>
              <p:cNvPr id="124" name="모서리가 둥근 직사각형 123"/>
              <p:cNvSpPr/>
              <p:nvPr/>
            </p:nvSpPr>
            <p:spPr>
              <a:xfrm>
                <a:off x="2400300" y="4482465"/>
                <a:ext cx="894080" cy="339090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라운드 Light" pitchFamily="50" charset="-127"/>
                  <a:ea typeface="나눔스퀘어라운드 Light" pitchFamily="50" charset="-127"/>
                </a:endParaRPr>
              </a:p>
            </p:txBody>
          </p:sp>
          <p:sp>
            <p:nvSpPr>
              <p:cNvPr id="125" name="모서리가 둥근 직사각형 124"/>
              <p:cNvSpPr/>
              <p:nvPr/>
            </p:nvSpPr>
            <p:spPr>
              <a:xfrm>
                <a:off x="2400300" y="4822190"/>
                <a:ext cx="894080" cy="339090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라운드 Light" pitchFamily="50" charset="-127"/>
                  <a:ea typeface="나눔스퀘어라운드 Light" pitchFamily="50" charset="-127"/>
                </a:endParaRPr>
              </a:p>
            </p:txBody>
          </p:sp>
          <p:sp>
            <p:nvSpPr>
              <p:cNvPr id="126" name="모서리가 둥근 직사각형 125"/>
              <p:cNvSpPr/>
              <p:nvPr/>
            </p:nvSpPr>
            <p:spPr>
              <a:xfrm>
                <a:off x="2400300" y="5076825"/>
                <a:ext cx="894080" cy="339090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라운드 Light" pitchFamily="50" charset="-127"/>
                  <a:ea typeface="나눔스퀘어라운드 Light" pitchFamily="50" charset="-127"/>
                </a:endParaRPr>
              </a:p>
            </p:txBody>
          </p:sp>
          <p:sp>
            <p:nvSpPr>
              <p:cNvPr id="127" name="모서리가 둥근 직사각형 126"/>
              <p:cNvSpPr/>
              <p:nvPr/>
            </p:nvSpPr>
            <p:spPr>
              <a:xfrm>
                <a:off x="1456690" y="2913380"/>
                <a:ext cx="645795" cy="509270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라운드 Light" pitchFamily="50" charset="-127"/>
                  <a:ea typeface="나눔스퀘어라운드 Light" pitchFamily="50" charset="-127"/>
                </a:endParaRPr>
              </a:p>
            </p:txBody>
          </p:sp>
          <p:sp>
            <p:nvSpPr>
              <p:cNvPr id="128" name="모서리가 둥근 직사각형 127"/>
              <p:cNvSpPr/>
              <p:nvPr/>
            </p:nvSpPr>
            <p:spPr>
              <a:xfrm>
                <a:off x="1456690" y="3507105"/>
                <a:ext cx="645795" cy="169545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라운드 Light" pitchFamily="50" charset="-127"/>
                  <a:ea typeface="나눔스퀘어라운드 Light" pitchFamily="50" charset="-127"/>
                </a:endParaRPr>
              </a:p>
            </p:txBody>
          </p:sp>
          <p:sp>
            <p:nvSpPr>
              <p:cNvPr id="129" name="모서리가 둥근 직사각형 128"/>
              <p:cNvSpPr/>
              <p:nvPr/>
            </p:nvSpPr>
            <p:spPr>
              <a:xfrm>
                <a:off x="1456690" y="3719195"/>
                <a:ext cx="645795" cy="254635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라운드 Light" pitchFamily="50" charset="-127"/>
                  <a:ea typeface="나눔스퀘어라운드 Light" pitchFamily="50" charset="-127"/>
                </a:endParaRPr>
              </a:p>
            </p:txBody>
          </p:sp>
          <p:sp>
            <p:nvSpPr>
              <p:cNvPr id="130" name="모서리가 둥근 직사각형 129"/>
              <p:cNvSpPr/>
              <p:nvPr/>
            </p:nvSpPr>
            <p:spPr>
              <a:xfrm>
                <a:off x="2201545" y="2955925"/>
                <a:ext cx="695325" cy="975360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라운드 Light" pitchFamily="50" charset="-127"/>
                  <a:ea typeface="나눔스퀘어라운드 Light" pitchFamily="50" charset="-127"/>
                </a:endParaRPr>
              </a:p>
            </p:txBody>
          </p:sp>
          <p:sp>
            <p:nvSpPr>
              <p:cNvPr id="131" name="모서리가 둥근 직사각형 130"/>
              <p:cNvSpPr/>
              <p:nvPr/>
            </p:nvSpPr>
            <p:spPr>
              <a:xfrm>
                <a:off x="2499995" y="2955925"/>
                <a:ext cx="695325" cy="975360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라운드 Light" pitchFamily="50" charset="-127"/>
                  <a:ea typeface="나눔스퀘어라운드 Light" pitchFamily="50" charset="-127"/>
                </a:endParaRPr>
              </a:p>
            </p:txBody>
          </p:sp>
          <p:sp>
            <p:nvSpPr>
              <p:cNvPr id="132" name="모서리가 둥근 직사각형 131"/>
              <p:cNvSpPr/>
              <p:nvPr/>
            </p:nvSpPr>
            <p:spPr>
              <a:xfrm>
                <a:off x="3542665" y="1428750"/>
                <a:ext cx="1986915" cy="1315085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라운드 Light" pitchFamily="50" charset="-127"/>
                  <a:ea typeface="나눔스퀘어라운드 Light" pitchFamily="50" charset="-127"/>
                </a:endParaRPr>
              </a:p>
            </p:txBody>
          </p:sp>
          <p:sp>
            <p:nvSpPr>
              <p:cNvPr id="133" name="모서리가 둥근 직사각형 132"/>
              <p:cNvSpPr/>
              <p:nvPr/>
            </p:nvSpPr>
            <p:spPr>
              <a:xfrm>
                <a:off x="3642360" y="1555750"/>
                <a:ext cx="645795" cy="509270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라운드 Light" pitchFamily="50" charset="-127"/>
                  <a:ea typeface="나눔스퀘어라운드 Light" pitchFamily="50" charset="-127"/>
                </a:endParaRPr>
              </a:p>
            </p:txBody>
          </p:sp>
          <p:sp>
            <p:nvSpPr>
              <p:cNvPr id="134" name="모서리가 둥근 직사각형 133"/>
              <p:cNvSpPr/>
              <p:nvPr/>
            </p:nvSpPr>
            <p:spPr>
              <a:xfrm>
                <a:off x="3642360" y="2150110"/>
                <a:ext cx="645795" cy="169545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라운드 Light" pitchFamily="50" charset="-127"/>
                  <a:ea typeface="나눔스퀘어라운드 Light" pitchFamily="50" charset="-127"/>
                </a:endParaRPr>
              </a:p>
            </p:txBody>
          </p:sp>
          <p:sp>
            <p:nvSpPr>
              <p:cNvPr id="135" name="모서리가 둥근 직사각형 134"/>
              <p:cNvSpPr/>
              <p:nvPr/>
            </p:nvSpPr>
            <p:spPr>
              <a:xfrm>
                <a:off x="3642360" y="2362200"/>
                <a:ext cx="645795" cy="254635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라운드 Light" pitchFamily="50" charset="-127"/>
                  <a:ea typeface="나눔스퀘어라운드 Light" pitchFamily="50" charset="-127"/>
                </a:endParaRPr>
              </a:p>
            </p:txBody>
          </p:sp>
          <p:sp>
            <p:nvSpPr>
              <p:cNvPr id="136" name="모서리가 둥근 직사각형 135"/>
              <p:cNvSpPr/>
              <p:nvPr/>
            </p:nvSpPr>
            <p:spPr>
              <a:xfrm>
                <a:off x="4387215" y="1598295"/>
                <a:ext cx="695325" cy="975360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라운드 Light" pitchFamily="50" charset="-127"/>
                  <a:ea typeface="나눔스퀘어라운드 Light" pitchFamily="50" charset="-127"/>
                </a:endParaRPr>
              </a:p>
            </p:txBody>
          </p:sp>
          <p:sp>
            <p:nvSpPr>
              <p:cNvPr id="137" name="모서리가 둥근 직사각형 136"/>
              <p:cNvSpPr/>
              <p:nvPr/>
            </p:nvSpPr>
            <p:spPr>
              <a:xfrm>
                <a:off x="4685030" y="1598295"/>
                <a:ext cx="695325" cy="975360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라운드 Light" pitchFamily="50" charset="-127"/>
                  <a:ea typeface="나눔스퀘어라운드 Light" pitchFamily="50" charset="-127"/>
                </a:endParaRPr>
              </a:p>
            </p:txBody>
          </p:sp>
          <p:sp>
            <p:nvSpPr>
              <p:cNvPr id="138" name="모서리가 둥근 직사각형 137"/>
              <p:cNvSpPr/>
              <p:nvPr/>
            </p:nvSpPr>
            <p:spPr>
              <a:xfrm>
                <a:off x="5728335" y="2785745"/>
                <a:ext cx="1986915" cy="1315085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라운드 Light" pitchFamily="50" charset="-127"/>
                  <a:ea typeface="나눔스퀘어라운드 Light" pitchFamily="50" charset="-127"/>
                </a:endParaRPr>
              </a:p>
            </p:txBody>
          </p:sp>
          <p:sp>
            <p:nvSpPr>
              <p:cNvPr id="139" name="모서리가 둥근 직사각형 138"/>
              <p:cNvSpPr/>
              <p:nvPr/>
            </p:nvSpPr>
            <p:spPr>
              <a:xfrm>
                <a:off x="5828030" y="2913380"/>
                <a:ext cx="645795" cy="509270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라운드 Light" pitchFamily="50" charset="-127"/>
                  <a:ea typeface="나눔스퀘어라운드 Light" pitchFamily="50" charset="-127"/>
                </a:endParaRPr>
              </a:p>
            </p:txBody>
          </p:sp>
          <p:sp>
            <p:nvSpPr>
              <p:cNvPr id="140" name="모서리가 둥근 직사각형 139"/>
              <p:cNvSpPr/>
              <p:nvPr/>
            </p:nvSpPr>
            <p:spPr>
              <a:xfrm>
                <a:off x="5828030" y="3507105"/>
                <a:ext cx="645795" cy="169545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라운드 Light" pitchFamily="50" charset="-127"/>
                  <a:ea typeface="나눔스퀘어라운드 Light" pitchFamily="50" charset="-127"/>
                </a:endParaRPr>
              </a:p>
            </p:txBody>
          </p:sp>
          <p:sp>
            <p:nvSpPr>
              <p:cNvPr id="141" name="모서리가 둥근 직사각형 140"/>
              <p:cNvSpPr/>
              <p:nvPr/>
            </p:nvSpPr>
            <p:spPr>
              <a:xfrm>
                <a:off x="5828030" y="3719195"/>
                <a:ext cx="645795" cy="254635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라운드 Light" pitchFamily="50" charset="-127"/>
                  <a:ea typeface="나눔스퀘어라운드 Light" pitchFamily="50" charset="-127"/>
                </a:endParaRPr>
              </a:p>
            </p:txBody>
          </p:sp>
          <p:sp>
            <p:nvSpPr>
              <p:cNvPr id="142" name="모서리가 둥근 직사각형 141"/>
              <p:cNvSpPr/>
              <p:nvPr/>
            </p:nvSpPr>
            <p:spPr>
              <a:xfrm>
                <a:off x="6572885" y="2955925"/>
                <a:ext cx="695325" cy="975360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라운드 Light" pitchFamily="50" charset="-127"/>
                  <a:ea typeface="나눔스퀘어라운드 Light" pitchFamily="50" charset="-127"/>
                </a:endParaRPr>
              </a:p>
            </p:txBody>
          </p:sp>
          <p:sp>
            <p:nvSpPr>
              <p:cNvPr id="143" name="모서리가 둥근 직사각형 142"/>
              <p:cNvSpPr/>
              <p:nvPr/>
            </p:nvSpPr>
            <p:spPr>
              <a:xfrm>
                <a:off x="6870700" y="2955925"/>
                <a:ext cx="695325" cy="975360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라운드 Light" pitchFamily="50" charset="-127"/>
                  <a:ea typeface="나눔스퀘어라운드 Light" pitchFamily="50" charset="-127"/>
                </a:endParaRPr>
              </a:p>
            </p:txBody>
          </p:sp>
          <p:sp>
            <p:nvSpPr>
              <p:cNvPr id="144" name="모서리가 둥근 직사각형 143"/>
              <p:cNvSpPr/>
              <p:nvPr/>
            </p:nvSpPr>
            <p:spPr>
              <a:xfrm>
                <a:off x="5728335" y="1428750"/>
                <a:ext cx="1986915" cy="1272540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라운드 Light" pitchFamily="50" charset="-127"/>
                  <a:ea typeface="나눔스퀘어라운드 Light" pitchFamily="50" charset="-127"/>
                </a:endParaRPr>
              </a:p>
            </p:txBody>
          </p:sp>
          <p:sp>
            <p:nvSpPr>
              <p:cNvPr id="145" name="모서리가 둥근 직사각형 144"/>
              <p:cNvSpPr/>
              <p:nvPr/>
            </p:nvSpPr>
            <p:spPr>
              <a:xfrm>
                <a:off x="3542665" y="2828290"/>
                <a:ext cx="645795" cy="424180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라운드 Light" pitchFamily="50" charset="-127"/>
                  <a:ea typeface="나눔스퀘어라운드 Light" pitchFamily="50" charset="-127"/>
                </a:endParaRPr>
              </a:p>
            </p:txBody>
          </p:sp>
          <p:sp>
            <p:nvSpPr>
              <p:cNvPr id="146" name="모서리가 둥근 직사각형 145"/>
              <p:cNvSpPr/>
              <p:nvPr/>
            </p:nvSpPr>
            <p:spPr>
              <a:xfrm>
                <a:off x="4237990" y="2828290"/>
                <a:ext cx="645795" cy="424180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라운드 Light" pitchFamily="50" charset="-127"/>
                  <a:ea typeface="나눔스퀘어라운드 Light" pitchFamily="50" charset="-127"/>
                </a:endParaRPr>
              </a:p>
            </p:txBody>
          </p:sp>
          <p:sp>
            <p:nvSpPr>
              <p:cNvPr id="147" name="모서리가 둥근 직사각형 146"/>
              <p:cNvSpPr/>
              <p:nvPr/>
            </p:nvSpPr>
            <p:spPr>
              <a:xfrm>
                <a:off x="4933950" y="2828290"/>
                <a:ext cx="645795" cy="424180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라운드 Light" pitchFamily="50" charset="-127"/>
                  <a:ea typeface="나눔스퀘어라운드 Light" pitchFamily="50" charset="-127"/>
                </a:endParaRPr>
              </a:p>
            </p:txBody>
          </p:sp>
          <p:sp>
            <p:nvSpPr>
              <p:cNvPr id="148" name="모서리가 둥근 직사각형 147"/>
              <p:cNvSpPr/>
              <p:nvPr/>
            </p:nvSpPr>
            <p:spPr>
              <a:xfrm>
                <a:off x="3542665" y="3252470"/>
                <a:ext cx="645795" cy="424180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라운드 Light" pitchFamily="50" charset="-127"/>
                  <a:ea typeface="나눔스퀘어라운드 Light" pitchFamily="50" charset="-127"/>
                </a:endParaRPr>
              </a:p>
            </p:txBody>
          </p:sp>
          <p:sp>
            <p:nvSpPr>
              <p:cNvPr id="149" name="모서리가 둥근 직사각형 148"/>
              <p:cNvSpPr/>
              <p:nvPr/>
            </p:nvSpPr>
            <p:spPr>
              <a:xfrm>
                <a:off x="4237990" y="3252470"/>
                <a:ext cx="645795" cy="424180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라운드 Light" pitchFamily="50" charset="-127"/>
                  <a:ea typeface="나눔스퀘어라운드 Light" pitchFamily="50" charset="-127"/>
                </a:endParaRPr>
              </a:p>
            </p:txBody>
          </p:sp>
          <p:sp>
            <p:nvSpPr>
              <p:cNvPr id="150" name="모서리가 둥근 직사각형 149"/>
              <p:cNvSpPr/>
              <p:nvPr/>
            </p:nvSpPr>
            <p:spPr>
              <a:xfrm>
                <a:off x="4933950" y="3252470"/>
                <a:ext cx="645795" cy="424180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라운드 Light" pitchFamily="50" charset="-127"/>
                  <a:ea typeface="나눔스퀘어라운드 Light" pitchFamily="50" charset="-127"/>
                </a:endParaRPr>
              </a:p>
            </p:txBody>
          </p:sp>
          <p:sp>
            <p:nvSpPr>
              <p:cNvPr id="151" name="모서리가 둥근 직사각형 150"/>
              <p:cNvSpPr/>
              <p:nvPr/>
            </p:nvSpPr>
            <p:spPr>
              <a:xfrm>
                <a:off x="3542665" y="3676650"/>
                <a:ext cx="645795" cy="424180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라운드 Light" pitchFamily="50" charset="-127"/>
                  <a:ea typeface="나눔스퀘어라운드 Light" pitchFamily="50" charset="-127"/>
                </a:endParaRPr>
              </a:p>
            </p:txBody>
          </p:sp>
          <p:sp>
            <p:nvSpPr>
              <p:cNvPr id="152" name="모서리가 둥근 직사각형 151"/>
              <p:cNvSpPr/>
              <p:nvPr/>
            </p:nvSpPr>
            <p:spPr>
              <a:xfrm>
                <a:off x="4237990" y="3676650"/>
                <a:ext cx="645795" cy="424180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라운드 Light" pitchFamily="50" charset="-127"/>
                  <a:ea typeface="나눔스퀘어라운드 Light" pitchFamily="50" charset="-127"/>
                </a:endParaRPr>
              </a:p>
            </p:txBody>
          </p:sp>
          <p:sp>
            <p:nvSpPr>
              <p:cNvPr id="153" name="모서리가 둥근 직사각형 152"/>
              <p:cNvSpPr/>
              <p:nvPr/>
            </p:nvSpPr>
            <p:spPr>
              <a:xfrm>
                <a:off x="4933950" y="3676650"/>
                <a:ext cx="645795" cy="424180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라운드 Light" pitchFamily="50" charset="-127"/>
                  <a:ea typeface="나눔스퀘어라운드 Light" pitchFamily="50" charset="-127"/>
                </a:endParaRPr>
              </a:p>
            </p:txBody>
          </p:sp>
        </p:grpSp>
        <p:sp>
          <p:nvSpPr>
            <p:cNvPr id="92" name="TextBox 91"/>
            <p:cNvSpPr txBox="1"/>
            <p:nvPr/>
          </p:nvSpPr>
          <p:spPr>
            <a:xfrm>
              <a:off x="1829435" y="1935480"/>
              <a:ext cx="1143000" cy="3384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 smtClean="0">
                  <a:solidFill>
                    <a:schemeClr val="accent3">
                      <a:lumMod val="50000"/>
                    </a:schemeClr>
                  </a:solidFill>
                  <a:latin typeface="배달의민족 도현" pitchFamily="50" charset="-127"/>
                  <a:ea typeface="배달의민족 도현" pitchFamily="50" charset="-127"/>
                </a:rPr>
                <a:t>타이머</a:t>
              </a:r>
              <a:endParaRPr lang="en-US" altLang="ko-KR" sz="1600" dirty="0" smtClean="0">
                <a:solidFill>
                  <a:schemeClr val="accent3">
                    <a:lumMod val="50000"/>
                  </a:schemeClr>
                </a:solidFill>
                <a:latin typeface="배달의민족 도현" pitchFamily="50" charset="-127"/>
                <a:ea typeface="배달의민족 도현" pitchFamily="50" charset="-127"/>
              </a:endParaRPr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1356995" y="1410335"/>
              <a:ext cx="857250" cy="338455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 smtClean="0">
                  <a:solidFill>
                    <a:schemeClr val="accent3">
                      <a:lumMod val="50000"/>
                    </a:schemeClr>
                  </a:solidFill>
                  <a:latin typeface="배달의민족 도현" pitchFamily="50" charset="-127"/>
                  <a:ea typeface="배달의민족 도현" pitchFamily="50" charset="-127"/>
                </a:rPr>
                <a:t>로고</a:t>
              </a:r>
              <a:endParaRPr lang="ko-KR" altLang="en-US" sz="1600" dirty="0">
                <a:solidFill>
                  <a:schemeClr val="accent3">
                    <a:lumMod val="50000"/>
                  </a:schemeClr>
                </a:solidFill>
                <a:latin typeface="배달의민족 도현" pitchFamily="50" charset="-127"/>
                <a:ea typeface="배달의민족 도현" pitchFamily="50" charset="-127"/>
              </a:endParaRPr>
            </a:p>
          </p:txBody>
        </p:sp>
        <p:sp>
          <p:nvSpPr>
            <p:cNvPr id="94" name="TextBox 93"/>
            <p:cNvSpPr txBox="1"/>
            <p:nvPr/>
          </p:nvSpPr>
          <p:spPr>
            <a:xfrm>
              <a:off x="1384935" y="4578985"/>
              <a:ext cx="929005" cy="3695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smtClean="0">
                  <a:solidFill>
                    <a:schemeClr val="accent3">
                      <a:lumMod val="50000"/>
                    </a:schemeClr>
                  </a:solidFill>
                  <a:latin typeface="배달의민족 도현" pitchFamily="50" charset="-127"/>
                  <a:ea typeface="배달의민족 도현" pitchFamily="50" charset="-127"/>
                </a:rPr>
                <a:t>족보</a:t>
              </a:r>
              <a:endParaRPr lang="ko-KR" altLang="en-US" dirty="0">
                <a:solidFill>
                  <a:schemeClr val="accent3">
                    <a:lumMod val="50000"/>
                  </a:schemeClr>
                </a:solidFill>
                <a:latin typeface="배달의민족 도현" pitchFamily="50" charset="-127"/>
                <a:ea typeface="배달의민족 도현" pitchFamily="50" charset="-127"/>
              </a:endParaRPr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2357120" y="4578985"/>
              <a:ext cx="1000125" cy="3695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smtClean="0">
                  <a:solidFill>
                    <a:schemeClr val="accent3">
                      <a:lumMod val="50000"/>
                    </a:schemeClr>
                  </a:solidFill>
                  <a:latin typeface="배달의민족 도현" pitchFamily="50" charset="-127"/>
                  <a:ea typeface="배달의민족 도현" pitchFamily="50" charset="-127"/>
                </a:rPr>
                <a:t>배팅</a:t>
              </a:r>
              <a:endParaRPr lang="ko-KR" altLang="en-US" dirty="0">
                <a:solidFill>
                  <a:schemeClr val="accent3">
                    <a:lumMod val="50000"/>
                  </a:schemeClr>
                </a:solidFill>
                <a:latin typeface="배달의민족 도현" pitchFamily="50" charset="-127"/>
                <a:ea typeface="배달의민족 도현" pitchFamily="50" charset="-127"/>
              </a:endParaRPr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3611880" y="4652645"/>
              <a:ext cx="857250" cy="3695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smtClean="0">
                  <a:solidFill>
                    <a:schemeClr val="accent3">
                      <a:lumMod val="50000"/>
                    </a:schemeClr>
                  </a:solidFill>
                  <a:latin typeface="배달의민족 도현" pitchFamily="50" charset="-127"/>
                  <a:ea typeface="배달의민족 도현" pitchFamily="50" charset="-127"/>
                </a:rPr>
                <a:t>패</a:t>
              </a:r>
              <a:endParaRPr lang="ko-KR" altLang="en-US" dirty="0">
                <a:solidFill>
                  <a:schemeClr val="accent3">
                    <a:lumMod val="50000"/>
                  </a:schemeClr>
                </a:solidFill>
                <a:latin typeface="배달의민족 도현" pitchFamily="50" charset="-127"/>
                <a:ea typeface="배달의민족 도현" pitchFamily="50" charset="-127"/>
              </a:endParaRP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5624830" y="4454525"/>
              <a:ext cx="2214880" cy="3695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smtClean="0">
                  <a:solidFill>
                    <a:schemeClr val="accent3">
                      <a:lumMod val="50000"/>
                    </a:schemeClr>
                  </a:solidFill>
                  <a:latin typeface="배달의민족 도현" pitchFamily="50" charset="-127"/>
                  <a:ea typeface="배달의민족 도현" pitchFamily="50" charset="-127"/>
                </a:rPr>
                <a:t>채팅 로그</a:t>
              </a:r>
              <a:endParaRPr lang="ko-KR" altLang="en-US" dirty="0">
                <a:solidFill>
                  <a:schemeClr val="accent3">
                    <a:lumMod val="50000"/>
                  </a:schemeClr>
                </a:solidFill>
                <a:latin typeface="배달의민족 도현" pitchFamily="50" charset="-127"/>
                <a:ea typeface="배달의민족 도현" pitchFamily="50" charset="-127"/>
              </a:endParaRPr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5740400" y="5180330"/>
              <a:ext cx="1929130" cy="3384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 smtClean="0">
                  <a:solidFill>
                    <a:schemeClr val="accent3">
                      <a:lumMod val="50000"/>
                    </a:schemeClr>
                  </a:solidFill>
                  <a:latin typeface="배달의민족 도현" pitchFamily="50" charset="-127"/>
                  <a:ea typeface="배달의민족 도현" pitchFamily="50" charset="-127"/>
                </a:rPr>
                <a:t>채팅 입력</a:t>
              </a:r>
              <a:endParaRPr lang="ko-KR" altLang="en-US" sz="1600" dirty="0">
                <a:solidFill>
                  <a:schemeClr val="accent3">
                    <a:lumMod val="50000"/>
                  </a:schemeClr>
                </a:solidFill>
                <a:latin typeface="배달의민족 도현" pitchFamily="50" charset="-127"/>
                <a:ea typeface="배달의민족 도현" pitchFamily="50" charset="-127"/>
              </a:endParaRPr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4615815" y="4652645"/>
              <a:ext cx="857250" cy="3695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smtClean="0">
                  <a:solidFill>
                    <a:schemeClr val="accent3">
                      <a:lumMod val="50000"/>
                    </a:schemeClr>
                  </a:solidFill>
                  <a:latin typeface="배달의민족 도현" pitchFamily="50" charset="-127"/>
                  <a:ea typeface="배달의민족 도현" pitchFamily="50" charset="-127"/>
                </a:rPr>
                <a:t>패</a:t>
              </a:r>
              <a:endParaRPr lang="ko-KR" altLang="en-US" dirty="0">
                <a:solidFill>
                  <a:schemeClr val="accent3">
                    <a:lumMod val="50000"/>
                  </a:schemeClr>
                </a:solidFill>
                <a:latin typeface="배달의민족 도현" pitchFamily="50" charset="-127"/>
                <a:ea typeface="배달의민족 도현" pitchFamily="50" charset="-127"/>
              </a:endParaRPr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3221355" y="1838960"/>
              <a:ext cx="2714625" cy="3695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smtClean="0">
                  <a:solidFill>
                    <a:schemeClr val="accent3">
                      <a:lumMod val="50000"/>
                    </a:schemeClr>
                  </a:solidFill>
                  <a:latin typeface="배달의민족 도현" pitchFamily="50" charset="-127"/>
                  <a:ea typeface="배달의민족 도현" pitchFamily="50" charset="-127"/>
                </a:rPr>
                <a:t>클라이언트</a:t>
              </a:r>
              <a:endParaRPr lang="ko-KR" altLang="en-US" dirty="0">
                <a:solidFill>
                  <a:schemeClr val="accent3">
                    <a:lumMod val="50000"/>
                  </a:schemeClr>
                </a:solidFill>
                <a:latin typeface="배달의민족 도현" pitchFamily="50" charset="-127"/>
                <a:ea typeface="배달의민족 도현" pitchFamily="50" charset="-127"/>
              </a:endParaRPr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5662295" y="1829435"/>
              <a:ext cx="2143125" cy="3695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smtClean="0">
                  <a:solidFill>
                    <a:schemeClr val="accent3">
                      <a:lumMod val="50000"/>
                    </a:schemeClr>
                  </a:solidFill>
                  <a:latin typeface="배달의민족 도현" pitchFamily="50" charset="-127"/>
                  <a:ea typeface="배달의민족 도현" pitchFamily="50" charset="-127"/>
                </a:rPr>
                <a:t>시스템 로그</a:t>
              </a:r>
              <a:endParaRPr lang="ko-KR" altLang="en-US" dirty="0">
                <a:solidFill>
                  <a:schemeClr val="accent3">
                    <a:lumMod val="50000"/>
                  </a:schemeClr>
                </a:solidFill>
                <a:latin typeface="배달의민족 도현" pitchFamily="50" charset="-127"/>
                <a:ea typeface="배달의민족 도현" pitchFamily="50" charset="-127"/>
              </a:endParaRPr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2938145" y="2903220"/>
              <a:ext cx="3286125" cy="8312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 smtClean="0">
                  <a:solidFill>
                    <a:schemeClr val="accent3">
                      <a:lumMod val="50000"/>
                    </a:schemeClr>
                  </a:solidFill>
                  <a:latin typeface="배달의민족 도현" pitchFamily="50" charset="-127"/>
                  <a:ea typeface="배달의민족 도현" pitchFamily="50" charset="-127"/>
                </a:rPr>
                <a:t>클라이언트</a:t>
              </a:r>
              <a:endParaRPr lang="en-US" altLang="ko-KR" sz="1600" dirty="0" smtClean="0">
                <a:solidFill>
                  <a:schemeClr val="accent3">
                    <a:lumMod val="50000"/>
                  </a:schemeClr>
                </a:solidFill>
                <a:latin typeface="배달의민족 도현" pitchFamily="50" charset="-127"/>
                <a:ea typeface="배달의민족 도현" pitchFamily="50" charset="-127"/>
              </a:endParaRPr>
            </a:p>
            <a:p>
              <a:pPr algn="ctr"/>
              <a:r>
                <a:rPr lang="ko-KR" altLang="en-US" sz="1600" dirty="0" smtClean="0">
                  <a:solidFill>
                    <a:schemeClr val="accent3">
                      <a:lumMod val="50000"/>
                    </a:schemeClr>
                  </a:solidFill>
                  <a:latin typeface="배달의민족 도현" pitchFamily="50" charset="-127"/>
                  <a:ea typeface="배달의민족 도현" pitchFamily="50" charset="-127"/>
                </a:rPr>
                <a:t> 배팅금액과 족보</a:t>
              </a:r>
              <a:endParaRPr lang="en-US" altLang="ko-KR" sz="1600" dirty="0" smtClean="0">
                <a:solidFill>
                  <a:schemeClr val="accent3">
                    <a:lumMod val="50000"/>
                  </a:schemeClr>
                </a:solidFill>
                <a:latin typeface="배달의민족 도현" pitchFamily="50" charset="-127"/>
                <a:ea typeface="배달의민족 도현" pitchFamily="50" charset="-127"/>
              </a:endParaRPr>
            </a:p>
            <a:p>
              <a:pPr algn="ctr"/>
              <a:r>
                <a:rPr lang="ko-KR" altLang="en-US" sz="1600" dirty="0" smtClean="0">
                  <a:solidFill>
                    <a:schemeClr val="accent3">
                      <a:lumMod val="50000"/>
                    </a:schemeClr>
                  </a:solidFill>
                  <a:latin typeface="배달의민족 도현" pitchFamily="50" charset="-127"/>
                  <a:ea typeface="배달의민족 도현" pitchFamily="50" charset="-127"/>
                </a:rPr>
                <a:t>판돈</a:t>
              </a:r>
              <a:endParaRPr lang="en-US" altLang="ko-KR" sz="1600" dirty="0" smtClean="0">
                <a:solidFill>
                  <a:schemeClr val="accent3">
                    <a:lumMod val="50000"/>
                  </a:schemeClr>
                </a:solidFill>
                <a:latin typeface="배달의민족 도현" pitchFamily="50" charset="-127"/>
                <a:ea typeface="배달의민족 도현" pitchFamily="50" charset="-127"/>
              </a:endParaRPr>
            </a:p>
          </p:txBody>
        </p:sp>
        <p:sp>
          <p:nvSpPr>
            <p:cNvPr id="104" name="TextBox 103"/>
            <p:cNvSpPr txBox="1"/>
            <p:nvPr/>
          </p:nvSpPr>
          <p:spPr>
            <a:xfrm>
              <a:off x="3500120" y="2122170"/>
              <a:ext cx="2072005" cy="4616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 smtClean="0">
                  <a:solidFill>
                    <a:schemeClr val="accent3">
                      <a:lumMod val="75000"/>
                    </a:schemeClr>
                  </a:solidFill>
                  <a:latin typeface="나눔스퀘어라운드 ExtraBold" pitchFamily="50" charset="-127"/>
                  <a:ea typeface="나눔스퀘어라운드 ExtraBold" pitchFamily="50" charset="-127"/>
                </a:rPr>
                <a:t>Grid Layout – </a:t>
              </a:r>
            </a:p>
            <a:p>
              <a:pPr algn="ctr"/>
              <a:r>
                <a:rPr lang="en-US" altLang="ko-KR" sz="1200" b="1" dirty="0" err="1" smtClean="0">
                  <a:solidFill>
                    <a:schemeClr val="accent3">
                      <a:lumMod val="75000"/>
                    </a:schemeClr>
                  </a:solidFill>
                  <a:latin typeface="나눔스퀘어라운드 ExtraBold" pitchFamily="50" charset="-127"/>
                  <a:ea typeface="나눔스퀘어라운드 ExtraBold" pitchFamily="50" charset="-127"/>
                </a:rPr>
                <a:t>Jpanel</a:t>
              </a:r>
              <a:r>
                <a:rPr lang="en-US" altLang="ko-KR" sz="1200" b="1" dirty="0" smtClean="0">
                  <a:solidFill>
                    <a:schemeClr val="accent3">
                      <a:lumMod val="75000"/>
                    </a:schemeClr>
                  </a:solidFill>
                  <a:latin typeface="나눔스퀘어라운드 ExtraBold" pitchFamily="50" charset="-127"/>
                  <a:ea typeface="나눔스퀘어라운드 ExtraBold" pitchFamily="50" charset="-127"/>
                </a:rPr>
                <a:t> , Label</a:t>
              </a:r>
              <a:endParaRPr lang="ko-KR" altLang="en-US" sz="1200" b="1" dirty="0">
                <a:solidFill>
                  <a:schemeClr val="accent3">
                    <a:lumMod val="75000"/>
                  </a:schemeClr>
                </a:solidFill>
                <a:latin typeface="나눔스퀘어라운드 ExtraBold" pitchFamily="50" charset="-127"/>
                <a:ea typeface="나눔스퀘어라운드 ExtraBold" pitchFamily="50" charset="-127"/>
              </a:endParaRPr>
            </a:p>
          </p:txBody>
        </p:sp>
        <p:sp>
          <p:nvSpPr>
            <p:cNvPr id="105" name="TextBox 104"/>
            <p:cNvSpPr txBox="1"/>
            <p:nvPr/>
          </p:nvSpPr>
          <p:spPr>
            <a:xfrm>
              <a:off x="1355090" y="2193925"/>
              <a:ext cx="2072005" cy="2768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 smtClean="0">
                  <a:solidFill>
                    <a:schemeClr val="accent3">
                      <a:lumMod val="75000"/>
                    </a:schemeClr>
                  </a:solidFill>
                  <a:latin typeface="나눔스퀘어라운드 ExtraBold" pitchFamily="50" charset="-127"/>
                  <a:ea typeface="나눔스퀘어라운드 ExtraBold" pitchFamily="50" charset="-127"/>
                </a:rPr>
                <a:t>Thread</a:t>
              </a:r>
              <a:endParaRPr lang="ko-KR" altLang="en-US" sz="1200" b="1" dirty="0">
                <a:solidFill>
                  <a:schemeClr val="accent3">
                    <a:lumMod val="75000"/>
                  </a:schemeClr>
                </a:solidFill>
                <a:latin typeface="나눔스퀘어라운드 ExtraBold" pitchFamily="50" charset="-127"/>
                <a:ea typeface="나눔스퀘어라운드 ExtraBold" pitchFamily="50" charset="-127"/>
              </a:endParaRPr>
            </a:p>
          </p:txBody>
        </p:sp>
        <p:sp>
          <p:nvSpPr>
            <p:cNvPr id="106" name="TextBox 105"/>
            <p:cNvSpPr txBox="1"/>
            <p:nvPr/>
          </p:nvSpPr>
          <p:spPr>
            <a:xfrm>
              <a:off x="1318895" y="1527810"/>
              <a:ext cx="1275715" cy="2768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 smtClean="0">
                  <a:solidFill>
                    <a:schemeClr val="accent3">
                      <a:lumMod val="75000"/>
                    </a:schemeClr>
                  </a:solidFill>
                  <a:latin typeface="나눔스퀘어라운드 ExtraBold" pitchFamily="50" charset="-127"/>
                  <a:ea typeface="나눔스퀘어라운드 ExtraBold" pitchFamily="50" charset="-127"/>
                </a:rPr>
                <a:t>Label</a:t>
              </a:r>
              <a:endParaRPr lang="ko-KR" altLang="en-US" sz="1200" b="1" dirty="0">
                <a:solidFill>
                  <a:schemeClr val="accent3">
                    <a:lumMod val="75000"/>
                  </a:schemeClr>
                </a:solidFill>
                <a:latin typeface="나눔스퀘어라운드 ExtraBold" pitchFamily="50" charset="-127"/>
                <a:ea typeface="나눔스퀘어라운드 ExtraBold" pitchFamily="50" charset="-127"/>
              </a:endParaRPr>
            </a:p>
          </p:txBody>
        </p:sp>
        <p:sp>
          <p:nvSpPr>
            <p:cNvPr id="107" name="TextBox 106"/>
            <p:cNvSpPr txBox="1"/>
            <p:nvPr/>
          </p:nvSpPr>
          <p:spPr>
            <a:xfrm>
              <a:off x="829310" y="4899025"/>
              <a:ext cx="2072005" cy="2768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 smtClean="0">
                  <a:solidFill>
                    <a:schemeClr val="accent3">
                      <a:lumMod val="75000"/>
                    </a:schemeClr>
                  </a:solidFill>
                  <a:latin typeface="나눔스퀘어라운드 ExtraBold" pitchFamily="50" charset="-127"/>
                  <a:ea typeface="나눔스퀘어라운드 ExtraBold" pitchFamily="50" charset="-127"/>
                </a:rPr>
                <a:t>Label</a:t>
              </a:r>
              <a:endParaRPr lang="ko-KR" altLang="en-US" sz="1200" b="1" dirty="0">
                <a:solidFill>
                  <a:schemeClr val="accent3">
                    <a:lumMod val="75000"/>
                  </a:schemeClr>
                </a:solidFill>
                <a:latin typeface="나눔스퀘어라운드 ExtraBold" pitchFamily="50" charset="-127"/>
                <a:ea typeface="나눔스퀘어라운드 ExtraBold" pitchFamily="50" charset="-127"/>
              </a:endParaRPr>
            </a:p>
          </p:txBody>
        </p:sp>
        <p:sp>
          <p:nvSpPr>
            <p:cNvPr id="108" name="TextBox 107"/>
            <p:cNvSpPr txBox="1"/>
            <p:nvPr/>
          </p:nvSpPr>
          <p:spPr>
            <a:xfrm>
              <a:off x="1816100" y="4892040"/>
              <a:ext cx="2072005" cy="2768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 smtClean="0">
                  <a:solidFill>
                    <a:schemeClr val="accent3">
                      <a:lumMod val="75000"/>
                    </a:schemeClr>
                  </a:solidFill>
                  <a:latin typeface="나눔스퀘어라운드 ExtraBold" pitchFamily="50" charset="-127"/>
                  <a:ea typeface="나눔스퀘어라운드 ExtraBold" pitchFamily="50" charset="-127"/>
                </a:rPr>
                <a:t>Button</a:t>
              </a:r>
              <a:endParaRPr lang="ko-KR" altLang="en-US" sz="1200" b="1" dirty="0">
                <a:solidFill>
                  <a:schemeClr val="accent3">
                    <a:lumMod val="75000"/>
                  </a:schemeClr>
                </a:solidFill>
                <a:latin typeface="나눔스퀘어라운드 ExtraBold" pitchFamily="50" charset="-127"/>
                <a:ea typeface="나눔스퀘어라운드 ExtraBold" pitchFamily="50" charset="-127"/>
              </a:endParaRPr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3528060" y="4929505"/>
              <a:ext cx="2072005" cy="2768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 smtClean="0">
                  <a:solidFill>
                    <a:schemeClr val="accent3">
                      <a:lumMod val="75000"/>
                    </a:schemeClr>
                  </a:solidFill>
                  <a:latin typeface="나눔스퀘어라운드 ExtraBold" pitchFamily="50" charset="-127"/>
                  <a:ea typeface="나눔스퀘어라운드 ExtraBold" pitchFamily="50" charset="-127"/>
                </a:rPr>
                <a:t>Label</a:t>
              </a:r>
              <a:endParaRPr lang="ko-KR" altLang="en-US" sz="1200" b="1" dirty="0">
                <a:solidFill>
                  <a:schemeClr val="accent3">
                    <a:lumMod val="75000"/>
                  </a:schemeClr>
                </a:solidFill>
                <a:latin typeface="나눔스퀘어라운드 ExtraBold" pitchFamily="50" charset="-127"/>
                <a:ea typeface="나눔스퀘어라운드 ExtraBold" pitchFamily="50" charset="-127"/>
              </a:endParaRPr>
            </a:p>
          </p:txBody>
        </p:sp>
        <p:sp>
          <p:nvSpPr>
            <p:cNvPr id="110" name="TextBox 109"/>
            <p:cNvSpPr txBox="1"/>
            <p:nvPr/>
          </p:nvSpPr>
          <p:spPr>
            <a:xfrm>
              <a:off x="3525520" y="3721100"/>
              <a:ext cx="2072005" cy="2768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 smtClean="0">
                  <a:solidFill>
                    <a:schemeClr val="accent3">
                      <a:lumMod val="75000"/>
                    </a:schemeClr>
                  </a:solidFill>
                  <a:latin typeface="나눔스퀘어라운드 ExtraBold" pitchFamily="50" charset="-127"/>
                  <a:ea typeface="나눔스퀘어라운드 ExtraBold" pitchFamily="50" charset="-127"/>
                </a:rPr>
                <a:t>Label</a:t>
              </a:r>
              <a:endParaRPr lang="ko-KR" altLang="en-US" sz="1200" b="1" dirty="0">
                <a:solidFill>
                  <a:schemeClr val="accent3">
                    <a:lumMod val="75000"/>
                  </a:schemeClr>
                </a:solidFill>
                <a:latin typeface="나눔스퀘어라운드 ExtraBold" pitchFamily="50" charset="-127"/>
                <a:ea typeface="나눔스퀘어라운드 ExtraBold" pitchFamily="50" charset="-127"/>
              </a:endParaRPr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5680710" y="2115185"/>
              <a:ext cx="2072005" cy="2768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 err="1" smtClean="0">
                  <a:solidFill>
                    <a:schemeClr val="accent3">
                      <a:lumMod val="75000"/>
                    </a:schemeClr>
                  </a:solidFill>
                  <a:latin typeface="나눔스퀘어라운드 ExtraBold" pitchFamily="50" charset="-127"/>
                  <a:ea typeface="나눔스퀘어라운드 ExtraBold" pitchFamily="50" charset="-127"/>
                </a:rPr>
                <a:t>JTextArea</a:t>
              </a:r>
              <a:r>
                <a:rPr lang="en-US" altLang="ko-KR" sz="1200" b="1" dirty="0" smtClean="0">
                  <a:solidFill>
                    <a:schemeClr val="accent3">
                      <a:lumMod val="75000"/>
                    </a:schemeClr>
                  </a:solidFill>
                  <a:latin typeface="나눔스퀘어라운드 ExtraBold" pitchFamily="50" charset="-127"/>
                  <a:ea typeface="나눔스퀘어라운드 ExtraBold" pitchFamily="50" charset="-127"/>
                </a:rPr>
                <a:t>, </a:t>
              </a:r>
              <a:r>
                <a:rPr lang="en-US" altLang="ko-KR" sz="1200" b="1" dirty="0" err="1" smtClean="0">
                  <a:solidFill>
                    <a:schemeClr val="accent3">
                      <a:lumMod val="75000"/>
                    </a:schemeClr>
                  </a:solidFill>
                  <a:latin typeface="나눔스퀘어라운드 ExtraBold" pitchFamily="50" charset="-127"/>
                  <a:ea typeface="나눔스퀘어라운드 ExtraBold" pitchFamily="50" charset="-127"/>
                </a:rPr>
                <a:t>ScrollPane</a:t>
              </a:r>
              <a:endParaRPr lang="ko-KR" altLang="en-US" sz="1200" b="1" dirty="0">
                <a:solidFill>
                  <a:schemeClr val="accent3">
                    <a:lumMod val="75000"/>
                  </a:schemeClr>
                </a:solidFill>
                <a:latin typeface="나눔스퀘어라운드 ExtraBold" pitchFamily="50" charset="-127"/>
                <a:ea typeface="나눔스퀘어라운드 ExtraBold" pitchFamily="50" charset="-127"/>
              </a:endParaRPr>
            </a:p>
          </p:txBody>
        </p:sp>
        <p:sp>
          <p:nvSpPr>
            <p:cNvPr id="112" name="TextBox 111"/>
            <p:cNvSpPr txBox="1"/>
            <p:nvPr/>
          </p:nvSpPr>
          <p:spPr>
            <a:xfrm>
              <a:off x="5680710" y="4756150"/>
              <a:ext cx="2072005" cy="2768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 err="1" smtClean="0">
                  <a:solidFill>
                    <a:schemeClr val="accent3">
                      <a:lumMod val="75000"/>
                    </a:schemeClr>
                  </a:solidFill>
                  <a:latin typeface="나눔스퀘어라운드 ExtraBold" pitchFamily="50" charset="-127"/>
                  <a:ea typeface="나눔스퀘어라운드 ExtraBold" pitchFamily="50" charset="-127"/>
                </a:rPr>
                <a:t>JTextArea</a:t>
              </a:r>
              <a:r>
                <a:rPr lang="en-US" altLang="ko-KR" sz="1200" b="1" dirty="0" smtClean="0">
                  <a:solidFill>
                    <a:schemeClr val="accent3">
                      <a:lumMod val="75000"/>
                    </a:schemeClr>
                  </a:solidFill>
                  <a:latin typeface="나눔스퀘어라운드 ExtraBold" pitchFamily="50" charset="-127"/>
                  <a:ea typeface="나눔스퀘어라운드 ExtraBold" pitchFamily="50" charset="-127"/>
                </a:rPr>
                <a:t>, </a:t>
              </a:r>
              <a:r>
                <a:rPr lang="en-US" altLang="ko-KR" sz="1200" b="1" dirty="0" err="1" smtClean="0">
                  <a:solidFill>
                    <a:schemeClr val="accent3">
                      <a:lumMod val="75000"/>
                    </a:schemeClr>
                  </a:solidFill>
                  <a:latin typeface="나눔스퀘어라운드 ExtraBold" pitchFamily="50" charset="-127"/>
                  <a:ea typeface="나눔스퀘어라운드 ExtraBold" pitchFamily="50" charset="-127"/>
                </a:rPr>
                <a:t>ScrollPane</a:t>
              </a:r>
              <a:endParaRPr lang="ko-KR" altLang="en-US" sz="1200" b="1" dirty="0">
                <a:solidFill>
                  <a:schemeClr val="accent3">
                    <a:lumMod val="75000"/>
                  </a:schemeClr>
                </a:solidFill>
                <a:latin typeface="나눔스퀘어라운드 ExtraBold" pitchFamily="50" charset="-127"/>
                <a:ea typeface="나눔스퀘어라운드 ExtraBold" pitchFamily="50" charset="-127"/>
              </a:endParaRPr>
            </a:p>
          </p:txBody>
        </p:sp>
        <p:sp>
          <p:nvSpPr>
            <p:cNvPr id="113" name="TextBox 112"/>
            <p:cNvSpPr txBox="1"/>
            <p:nvPr/>
          </p:nvSpPr>
          <p:spPr>
            <a:xfrm>
              <a:off x="6127750" y="5187315"/>
              <a:ext cx="2072005" cy="2768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 err="1" smtClean="0">
                  <a:solidFill>
                    <a:schemeClr val="accent3">
                      <a:lumMod val="75000"/>
                    </a:schemeClr>
                  </a:solidFill>
                  <a:latin typeface="나눔스퀘어라운드 ExtraBold" pitchFamily="50" charset="-127"/>
                  <a:ea typeface="나눔스퀘어라운드 ExtraBold" pitchFamily="50" charset="-127"/>
                </a:rPr>
                <a:t>JTextField</a:t>
              </a:r>
              <a:endParaRPr lang="ko-KR" altLang="en-US" sz="1200" b="1" dirty="0">
                <a:solidFill>
                  <a:schemeClr val="accent3">
                    <a:lumMod val="75000"/>
                  </a:schemeClr>
                </a:solidFill>
                <a:latin typeface="나눔스퀘어라운드 ExtraBold" pitchFamily="50" charset="-127"/>
                <a:ea typeface="나눔스퀘어라운드 ExtraBold" pitchFamily="50" charset="-127"/>
              </a:endParaRPr>
            </a:p>
          </p:txBody>
        </p:sp>
      </p:grpSp>
      <p:sp>
        <p:nvSpPr>
          <p:cNvPr id="81" name="TextBox 80"/>
          <p:cNvSpPr txBox="1">
            <a:spLocks/>
          </p:cNvSpPr>
          <p:nvPr/>
        </p:nvSpPr>
        <p:spPr>
          <a:xfrm>
            <a:off x="-285750" y="252730"/>
            <a:ext cx="5429885" cy="46101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>
                <a:solidFill>
                  <a:schemeClr val="bg1"/>
                </a:solidFill>
                <a:latin typeface="배달의민족 연성" charset="0"/>
                <a:ea typeface="배달의민족 연성" charset="0"/>
              </a:rPr>
              <a:t>            초기 UI 구상안</a:t>
            </a:r>
            <a:endParaRPr lang="ko-KR" altLang="en-US" sz="2400">
              <a:solidFill>
                <a:schemeClr val="bg1"/>
              </a:solidFill>
              <a:latin typeface="배달의민족 연성" charset="0"/>
              <a:ea typeface="배달의민족 연성" charset="0"/>
            </a:endParaRPr>
          </a:p>
        </p:txBody>
      </p:sp>
      <p:sp>
        <p:nvSpPr>
          <p:cNvPr id="18436" name="도형 18435"/>
          <p:cNvSpPr>
            <a:spLocks/>
          </p:cNvSpPr>
          <p:nvPr/>
        </p:nvSpPr>
        <p:spPr>
          <a:xfrm>
            <a:off x="2714612" y="1158240"/>
            <a:ext cx="1036955" cy="60325"/>
          </a:xfrm>
          <a:prstGeom prst="rect">
            <a:avLst/>
          </a:prstGeom>
          <a:solidFill>
            <a:srgbClr val="314913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55" name="텍스트 상자 15362"/>
          <p:cNvSpPr txBox="1">
            <a:spLocks/>
          </p:cNvSpPr>
          <p:nvPr/>
        </p:nvSpPr>
        <p:spPr>
          <a:xfrm>
            <a:off x="7459980" y="853440"/>
            <a:ext cx="1715135" cy="30861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400" b="1" dirty="0" smtClean="0">
                <a:solidFill>
                  <a:srgbClr val="9BBB59"/>
                </a:solidFill>
                <a:latin typeface="나눔스퀘어라운드 ExtraBold" charset="0"/>
                <a:ea typeface="나눔스퀘어라운드 ExtraBold" charset="0"/>
              </a:rPr>
              <a:t>제작 후기</a:t>
            </a:r>
            <a:endParaRPr lang="ko-KR" altLang="en-US" sz="1400" b="1" dirty="0">
              <a:solidFill>
                <a:srgbClr val="9BBB59"/>
              </a:solidFill>
              <a:latin typeface="나눔스퀘어라운드 ExtraBold" charset="0"/>
              <a:ea typeface="나눔스퀘어라운드 ExtraBold" charset="0"/>
            </a:endParaRPr>
          </a:p>
        </p:txBody>
      </p:sp>
      <p:sp>
        <p:nvSpPr>
          <p:cNvPr id="156" name="텍스트 상자 15364"/>
          <p:cNvSpPr txBox="1">
            <a:spLocks/>
          </p:cNvSpPr>
          <p:nvPr/>
        </p:nvSpPr>
        <p:spPr>
          <a:xfrm>
            <a:off x="-179705" y="854710"/>
            <a:ext cx="1715135" cy="30734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1" dirty="0" err="1">
                <a:solidFill>
                  <a:srgbClr val="9BBB59"/>
                </a:solidFill>
                <a:latin typeface="나눔스퀘어라운드 ExtraBold" charset="0"/>
                <a:ea typeface="나눔스퀘어라운드 ExtraBold" charset="0"/>
              </a:rPr>
              <a:t>팀원소개</a:t>
            </a:r>
            <a:endParaRPr lang="ko-KR" altLang="en-US" sz="1400" b="1" dirty="0">
              <a:solidFill>
                <a:srgbClr val="9BBB59"/>
              </a:solidFill>
              <a:latin typeface="나눔스퀘어라운드 ExtraBold" charset="0"/>
              <a:ea typeface="나눔스퀘어라운드 ExtraBold" charset="0"/>
            </a:endParaRPr>
          </a:p>
        </p:txBody>
      </p:sp>
      <p:sp>
        <p:nvSpPr>
          <p:cNvPr id="157" name="텍스트 상자 15365"/>
          <p:cNvSpPr txBox="1">
            <a:spLocks/>
          </p:cNvSpPr>
          <p:nvPr/>
        </p:nvSpPr>
        <p:spPr>
          <a:xfrm>
            <a:off x="999477" y="854710"/>
            <a:ext cx="1715135" cy="30734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400" b="1" dirty="0" smtClean="0">
                <a:solidFill>
                  <a:srgbClr val="9BBB59"/>
                </a:solidFill>
                <a:latin typeface="나눔스퀘어라운드 ExtraBold" charset="0"/>
                <a:ea typeface="나눔스퀘어라운드 ExtraBold" charset="0"/>
              </a:rPr>
              <a:t>타임테이블</a:t>
            </a:r>
            <a:endParaRPr lang="ko-KR" altLang="en-US" sz="1400" b="1" dirty="0">
              <a:solidFill>
                <a:srgbClr val="9BBB59"/>
              </a:solidFill>
              <a:latin typeface="나눔스퀘어라운드 ExtraBold" charset="0"/>
              <a:ea typeface="나눔스퀘어라운드 ExtraBold" charset="0"/>
            </a:endParaRPr>
          </a:p>
        </p:txBody>
      </p:sp>
      <p:sp>
        <p:nvSpPr>
          <p:cNvPr id="158" name="텍스트 상자 15366"/>
          <p:cNvSpPr txBox="1">
            <a:spLocks/>
          </p:cNvSpPr>
          <p:nvPr/>
        </p:nvSpPr>
        <p:spPr>
          <a:xfrm>
            <a:off x="2366857" y="854710"/>
            <a:ext cx="1715135" cy="30734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1" dirty="0" err="1">
                <a:solidFill>
                  <a:schemeClr val="bg1"/>
                </a:solidFill>
                <a:latin typeface="나눔스퀘어라운드 ExtraBold" charset="0"/>
                <a:ea typeface="나눔스퀘어라운드 ExtraBold" charset="0"/>
              </a:rPr>
              <a:t>초기</a:t>
            </a:r>
            <a:r>
              <a:rPr lang="en-US" altLang="ko-KR" sz="1400" b="1" dirty="0">
                <a:solidFill>
                  <a:schemeClr val="bg1"/>
                </a:solidFill>
                <a:latin typeface="나눔스퀘어라운드 ExtraBold" charset="0"/>
                <a:ea typeface="나눔스퀘어라운드 ExtraBold" charset="0"/>
              </a:rPr>
              <a:t> </a:t>
            </a:r>
            <a:r>
              <a:rPr lang="en-US" altLang="ko-KR" sz="1400" b="1" dirty="0" err="1">
                <a:solidFill>
                  <a:schemeClr val="bg1"/>
                </a:solidFill>
                <a:latin typeface="나눔스퀘어라운드 ExtraBold" charset="0"/>
                <a:ea typeface="나눔스퀘어라운드 ExtraBold" charset="0"/>
              </a:rPr>
              <a:t>UI구상안</a:t>
            </a:r>
            <a:endParaRPr lang="ko-KR" altLang="en-US" sz="1400" b="1" dirty="0">
              <a:solidFill>
                <a:schemeClr val="bg1"/>
              </a:solidFill>
              <a:latin typeface="나눔스퀘어라운드 ExtraBold" charset="0"/>
              <a:ea typeface="나눔스퀘어라운드 ExtraBold" charset="0"/>
            </a:endParaRPr>
          </a:p>
        </p:txBody>
      </p:sp>
      <p:sp>
        <p:nvSpPr>
          <p:cNvPr id="159" name="텍스트 상자 15367"/>
          <p:cNvSpPr txBox="1">
            <a:spLocks/>
          </p:cNvSpPr>
          <p:nvPr/>
        </p:nvSpPr>
        <p:spPr>
          <a:xfrm>
            <a:off x="3689448" y="854710"/>
            <a:ext cx="1715135" cy="30734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1" dirty="0" err="1">
                <a:solidFill>
                  <a:schemeClr val="accent3"/>
                </a:solidFill>
                <a:latin typeface="나눔스퀘어라운드 ExtraBold" charset="0"/>
                <a:ea typeface="나눔스퀘어라운드 ExtraBold" charset="0"/>
              </a:rPr>
              <a:t>최종</a:t>
            </a:r>
            <a:r>
              <a:rPr lang="en-US" altLang="ko-KR" sz="1400" b="1" dirty="0">
                <a:solidFill>
                  <a:schemeClr val="accent3"/>
                </a:solidFill>
                <a:latin typeface="나눔스퀘어라운드 ExtraBold" charset="0"/>
                <a:ea typeface="나눔스퀘어라운드 ExtraBold" charset="0"/>
              </a:rPr>
              <a:t> </a:t>
            </a:r>
            <a:r>
              <a:rPr lang="en-US" altLang="ko-KR" sz="1400" b="1" dirty="0" err="1">
                <a:solidFill>
                  <a:schemeClr val="accent3"/>
                </a:solidFill>
                <a:latin typeface="나눔스퀘어라운드 ExtraBold" charset="0"/>
                <a:ea typeface="나눔스퀘어라운드 ExtraBold" charset="0"/>
              </a:rPr>
              <a:t>UI구현</a:t>
            </a:r>
            <a:endParaRPr lang="ko-KR" altLang="en-US" sz="1400" b="1" dirty="0">
              <a:solidFill>
                <a:schemeClr val="accent3"/>
              </a:solidFill>
              <a:latin typeface="나눔스퀘어라운드 ExtraBold" charset="0"/>
              <a:ea typeface="나눔스퀘어라운드 ExtraBold" charset="0"/>
            </a:endParaRPr>
          </a:p>
        </p:txBody>
      </p:sp>
      <p:sp>
        <p:nvSpPr>
          <p:cNvPr id="160" name="텍스트 상자 15368"/>
          <p:cNvSpPr txBox="1">
            <a:spLocks/>
          </p:cNvSpPr>
          <p:nvPr/>
        </p:nvSpPr>
        <p:spPr>
          <a:xfrm>
            <a:off x="6214451" y="854710"/>
            <a:ext cx="1715135" cy="30734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1" dirty="0" err="1" smtClean="0">
                <a:solidFill>
                  <a:srgbClr val="9BBB59"/>
                </a:solidFill>
                <a:latin typeface="나눔스퀘어라운드 ExtraBold" charset="0"/>
                <a:ea typeface="나눔스퀘어라운드 ExtraBold" charset="0"/>
              </a:rPr>
              <a:t>개선사항</a:t>
            </a:r>
            <a:endParaRPr lang="ko-KR" altLang="en-US" sz="1400" b="1" dirty="0">
              <a:solidFill>
                <a:srgbClr val="9BBB59"/>
              </a:solidFill>
              <a:latin typeface="나눔스퀘어라운드 ExtraBold" charset="0"/>
              <a:ea typeface="나눔스퀘어라운드 ExtraBold" charset="0"/>
            </a:endParaRPr>
          </a:p>
        </p:txBody>
      </p:sp>
      <p:sp>
        <p:nvSpPr>
          <p:cNvPr id="161" name="텍스트 상자 15369"/>
          <p:cNvSpPr txBox="1">
            <a:spLocks/>
          </p:cNvSpPr>
          <p:nvPr/>
        </p:nvSpPr>
        <p:spPr>
          <a:xfrm>
            <a:off x="4990480" y="854710"/>
            <a:ext cx="1715135" cy="30734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1" dirty="0" err="1">
                <a:solidFill>
                  <a:srgbClr val="9BBB59"/>
                </a:solidFill>
                <a:latin typeface="나눔스퀘어라운드 ExtraBold" charset="0"/>
                <a:ea typeface="나눔스퀘어라운드 ExtraBold" charset="0"/>
              </a:rPr>
              <a:t>기능</a:t>
            </a:r>
            <a:r>
              <a:rPr lang="en-US" altLang="ko-KR" sz="1400" b="1" dirty="0">
                <a:solidFill>
                  <a:srgbClr val="9BBB59"/>
                </a:solidFill>
                <a:latin typeface="나눔스퀘어라운드 ExtraBold" charset="0"/>
                <a:ea typeface="나눔스퀘어라운드 ExtraBold" charset="0"/>
              </a:rPr>
              <a:t> 및 </a:t>
            </a:r>
            <a:r>
              <a:rPr lang="en-US" altLang="ko-KR" sz="1400" b="1" dirty="0" err="1">
                <a:solidFill>
                  <a:srgbClr val="9BBB59"/>
                </a:solidFill>
                <a:latin typeface="나눔스퀘어라운드 ExtraBold" charset="0"/>
                <a:ea typeface="나눔스퀘어라운드 ExtraBold" charset="0"/>
              </a:rPr>
              <a:t>특징</a:t>
            </a:r>
            <a:endParaRPr lang="ko-KR" altLang="en-US" sz="1400" b="1" dirty="0">
              <a:solidFill>
                <a:srgbClr val="9BBB59"/>
              </a:solidFill>
              <a:latin typeface="나눔스퀘어라운드 ExtraBold" charset="0"/>
              <a:ea typeface="나눔스퀘어라운드 ExtraBold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5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도형 11"/>
          <p:cNvSpPr>
            <a:spLocks/>
          </p:cNvSpPr>
          <p:nvPr/>
        </p:nvSpPr>
        <p:spPr>
          <a:xfrm>
            <a:off x="0" y="0"/>
            <a:ext cx="9144635" cy="1214755"/>
          </a:xfrm>
          <a:prstGeom prst="rect">
            <a:avLst/>
          </a:prstGeom>
          <a:solidFill>
            <a:srgbClr val="50782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0" name="도형 19"/>
          <p:cNvSpPr>
            <a:spLocks/>
          </p:cNvSpPr>
          <p:nvPr/>
        </p:nvSpPr>
        <p:spPr>
          <a:xfrm>
            <a:off x="0" y="0"/>
            <a:ext cx="9144635" cy="214630"/>
          </a:xfrm>
          <a:prstGeom prst="rect">
            <a:avLst/>
          </a:prstGeom>
          <a:solidFill>
            <a:srgbClr val="314913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82" name="텍스트 상자 81"/>
          <p:cNvSpPr txBox="1">
            <a:spLocks/>
          </p:cNvSpPr>
          <p:nvPr/>
        </p:nvSpPr>
        <p:spPr>
          <a:xfrm>
            <a:off x="6501130" y="0"/>
            <a:ext cx="2655570" cy="247014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000">
                <a:solidFill>
                  <a:schemeClr val="bg1"/>
                </a:solidFill>
                <a:latin typeface="나눔바른고딕 UltraLight" charset="0"/>
                <a:ea typeface="나눔바른고딕 UltraLight" charset="0"/>
              </a:rPr>
              <a:t>비트캠프 java 기반 웹앱 개발자 양성과정 119기</a:t>
            </a:r>
            <a:endParaRPr lang="ko-KR" altLang="en-US" sz="1000">
              <a:solidFill>
                <a:schemeClr val="bg1"/>
              </a:solidFill>
              <a:latin typeface="나눔바른고딕 UltraLight" charset="0"/>
              <a:ea typeface="나눔바른고딕 UltraLight" charset="0"/>
            </a:endParaRPr>
          </a:p>
        </p:txBody>
      </p:sp>
      <p:pic>
        <p:nvPicPr>
          <p:cNvPr id="71" name="그림 70" descr="C:/Users/haewon/AppData/Roaming/PolarisOffice/ETemp/12660_12395608/fImage122287018467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501380" y="5143500"/>
            <a:ext cx="451485" cy="451485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81" name="텍스트 상자 80"/>
          <p:cNvSpPr txBox="1">
            <a:spLocks/>
          </p:cNvSpPr>
          <p:nvPr/>
        </p:nvSpPr>
        <p:spPr>
          <a:xfrm>
            <a:off x="-285750" y="252730"/>
            <a:ext cx="5429885" cy="46101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>
                <a:solidFill>
                  <a:schemeClr val="bg1"/>
                </a:solidFill>
                <a:latin typeface="배달의민족 연성" charset="0"/>
                <a:ea typeface="배달의민족 연성" charset="0"/>
              </a:rPr>
              <a:t>            최종 UI 구현</a:t>
            </a:r>
            <a:endParaRPr lang="ko-KR" altLang="en-US" sz="2400">
              <a:solidFill>
                <a:schemeClr val="bg1"/>
              </a:solidFill>
              <a:latin typeface="배달의민족 연성" charset="0"/>
              <a:ea typeface="배달의민족 연성" charset="0"/>
            </a:endParaRPr>
          </a:p>
        </p:txBody>
      </p:sp>
      <p:sp>
        <p:nvSpPr>
          <p:cNvPr id="18441" name="도형 18440"/>
          <p:cNvSpPr>
            <a:spLocks/>
          </p:cNvSpPr>
          <p:nvPr/>
        </p:nvSpPr>
        <p:spPr>
          <a:xfrm>
            <a:off x="4035111" y="1158240"/>
            <a:ext cx="1036955" cy="60325"/>
          </a:xfrm>
          <a:prstGeom prst="rect">
            <a:avLst/>
          </a:prstGeom>
          <a:solidFill>
            <a:srgbClr val="314913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24" name="그룹 17"/>
          <p:cNvGrpSpPr/>
          <p:nvPr/>
        </p:nvGrpSpPr>
        <p:grpSpPr>
          <a:xfrm rot="21244378">
            <a:off x="193675" y="92075"/>
            <a:ext cx="467995" cy="664845"/>
            <a:chOff x="193675" y="92075"/>
            <a:chExt cx="467995" cy="664845"/>
          </a:xfrm>
        </p:grpSpPr>
        <p:sp>
          <p:nvSpPr>
            <p:cNvPr id="25" name="직사각형 24"/>
            <p:cNvSpPr/>
            <p:nvPr/>
          </p:nvSpPr>
          <p:spPr>
            <a:xfrm>
              <a:off x="252095" y="137160"/>
              <a:ext cx="380365" cy="5943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6" name="Picture 2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18281" t="21667" r="66719" b="40000"/>
            <a:stretch>
              <a:fillRect/>
            </a:stretch>
          </p:blipFill>
          <p:spPr bwMode="auto">
            <a:xfrm>
              <a:off x="193675" y="92075"/>
              <a:ext cx="467995" cy="66484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21" name="텍스트 상자 15362"/>
          <p:cNvSpPr txBox="1">
            <a:spLocks/>
          </p:cNvSpPr>
          <p:nvPr/>
        </p:nvSpPr>
        <p:spPr>
          <a:xfrm>
            <a:off x="7459980" y="853440"/>
            <a:ext cx="1715135" cy="30861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400" b="1" dirty="0" smtClean="0">
                <a:solidFill>
                  <a:srgbClr val="9BBB59"/>
                </a:solidFill>
                <a:latin typeface="나눔스퀘어라운드 ExtraBold" charset="0"/>
                <a:ea typeface="나눔스퀘어라운드 ExtraBold" charset="0"/>
              </a:rPr>
              <a:t>제작 후기</a:t>
            </a:r>
            <a:endParaRPr lang="ko-KR" altLang="en-US" sz="1400" b="1" dirty="0">
              <a:solidFill>
                <a:srgbClr val="9BBB59"/>
              </a:solidFill>
              <a:latin typeface="나눔스퀘어라운드 ExtraBold" charset="0"/>
              <a:ea typeface="나눔스퀘어라운드 ExtraBold" charset="0"/>
            </a:endParaRPr>
          </a:p>
        </p:txBody>
      </p:sp>
      <p:sp>
        <p:nvSpPr>
          <p:cNvPr id="22" name="텍스트 상자 15364"/>
          <p:cNvSpPr txBox="1">
            <a:spLocks/>
          </p:cNvSpPr>
          <p:nvPr/>
        </p:nvSpPr>
        <p:spPr>
          <a:xfrm>
            <a:off x="-179705" y="854710"/>
            <a:ext cx="1715135" cy="30734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1" dirty="0" err="1">
                <a:solidFill>
                  <a:srgbClr val="9BBB59"/>
                </a:solidFill>
                <a:latin typeface="나눔스퀘어라운드 ExtraBold" charset="0"/>
                <a:ea typeface="나눔스퀘어라운드 ExtraBold" charset="0"/>
              </a:rPr>
              <a:t>팀원소개</a:t>
            </a:r>
            <a:endParaRPr lang="ko-KR" altLang="en-US" sz="1400" b="1" dirty="0">
              <a:solidFill>
                <a:srgbClr val="9BBB59"/>
              </a:solidFill>
              <a:latin typeface="나눔스퀘어라운드 ExtraBold" charset="0"/>
              <a:ea typeface="나눔스퀘어라운드 ExtraBold" charset="0"/>
            </a:endParaRPr>
          </a:p>
        </p:txBody>
      </p:sp>
      <p:sp>
        <p:nvSpPr>
          <p:cNvPr id="23" name="텍스트 상자 15365"/>
          <p:cNvSpPr txBox="1">
            <a:spLocks/>
          </p:cNvSpPr>
          <p:nvPr/>
        </p:nvSpPr>
        <p:spPr>
          <a:xfrm>
            <a:off x="999477" y="854710"/>
            <a:ext cx="1715135" cy="30734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400" b="1" dirty="0" smtClean="0">
                <a:solidFill>
                  <a:srgbClr val="9BBB59"/>
                </a:solidFill>
                <a:latin typeface="나눔스퀘어라운드 ExtraBold" charset="0"/>
                <a:ea typeface="나눔스퀘어라운드 ExtraBold" charset="0"/>
              </a:rPr>
              <a:t>타임테이블</a:t>
            </a:r>
            <a:endParaRPr lang="ko-KR" altLang="en-US" sz="1400" b="1" dirty="0">
              <a:solidFill>
                <a:srgbClr val="9BBB59"/>
              </a:solidFill>
              <a:latin typeface="나눔스퀘어라운드 ExtraBold" charset="0"/>
              <a:ea typeface="나눔스퀘어라운드 ExtraBold" charset="0"/>
            </a:endParaRPr>
          </a:p>
        </p:txBody>
      </p:sp>
      <p:sp>
        <p:nvSpPr>
          <p:cNvPr id="34" name="텍스트 상자 15366"/>
          <p:cNvSpPr txBox="1">
            <a:spLocks/>
          </p:cNvSpPr>
          <p:nvPr/>
        </p:nvSpPr>
        <p:spPr>
          <a:xfrm>
            <a:off x="2366857" y="854710"/>
            <a:ext cx="1715135" cy="30734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1">
                <a:solidFill>
                  <a:schemeClr val="accent3"/>
                </a:solidFill>
                <a:latin typeface="나눔스퀘어라운드 ExtraBold" charset="0"/>
                <a:ea typeface="나눔스퀘어라운드 ExtraBold" charset="0"/>
              </a:rPr>
              <a:t>초기 UI구상안</a:t>
            </a:r>
            <a:endParaRPr lang="ko-KR" altLang="en-US" sz="1400" b="1">
              <a:solidFill>
                <a:schemeClr val="accent3"/>
              </a:solidFill>
              <a:latin typeface="나눔스퀘어라운드 ExtraBold" charset="0"/>
              <a:ea typeface="나눔스퀘어라운드 ExtraBold" charset="0"/>
            </a:endParaRPr>
          </a:p>
        </p:txBody>
      </p:sp>
      <p:sp>
        <p:nvSpPr>
          <p:cNvPr id="35" name="텍스트 상자 15367"/>
          <p:cNvSpPr txBox="1">
            <a:spLocks/>
          </p:cNvSpPr>
          <p:nvPr/>
        </p:nvSpPr>
        <p:spPr>
          <a:xfrm>
            <a:off x="3689448" y="854710"/>
            <a:ext cx="1715135" cy="30734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1" dirty="0" err="1">
                <a:solidFill>
                  <a:schemeClr val="bg1">
                    <a:lumMod val="95000"/>
                  </a:schemeClr>
                </a:solidFill>
                <a:latin typeface="나눔스퀘어라운드 ExtraBold" charset="0"/>
                <a:ea typeface="나눔스퀘어라운드 ExtraBold" charset="0"/>
              </a:rPr>
              <a:t>최종</a:t>
            </a:r>
            <a:r>
              <a:rPr lang="en-US" altLang="ko-KR" sz="1400" b="1" dirty="0">
                <a:solidFill>
                  <a:schemeClr val="bg1">
                    <a:lumMod val="95000"/>
                  </a:schemeClr>
                </a:solidFill>
                <a:latin typeface="나눔스퀘어라운드 ExtraBold" charset="0"/>
                <a:ea typeface="나눔스퀘어라운드 ExtraBold" charset="0"/>
              </a:rPr>
              <a:t> </a:t>
            </a:r>
            <a:r>
              <a:rPr lang="en-US" altLang="ko-KR" sz="1400" b="1" dirty="0" err="1">
                <a:solidFill>
                  <a:schemeClr val="bg1">
                    <a:lumMod val="95000"/>
                  </a:schemeClr>
                </a:solidFill>
                <a:latin typeface="나눔스퀘어라운드 ExtraBold" charset="0"/>
                <a:ea typeface="나눔스퀘어라운드 ExtraBold" charset="0"/>
              </a:rPr>
              <a:t>UI구현</a:t>
            </a:r>
            <a:endParaRPr lang="ko-KR" altLang="en-US" sz="1400" b="1" dirty="0">
              <a:solidFill>
                <a:schemeClr val="bg1">
                  <a:lumMod val="95000"/>
                </a:schemeClr>
              </a:solidFill>
              <a:latin typeface="나눔스퀘어라운드 ExtraBold" charset="0"/>
              <a:ea typeface="나눔스퀘어라운드 ExtraBold" charset="0"/>
            </a:endParaRPr>
          </a:p>
        </p:txBody>
      </p:sp>
      <p:sp>
        <p:nvSpPr>
          <p:cNvPr id="36" name="텍스트 상자 15368"/>
          <p:cNvSpPr txBox="1">
            <a:spLocks/>
          </p:cNvSpPr>
          <p:nvPr/>
        </p:nvSpPr>
        <p:spPr>
          <a:xfrm>
            <a:off x="6214451" y="854710"/>
            <a:ext cx="1715135" cy="30734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1" dirty="0" err="1" smtClean="0">
                <a:solidFill>
                  <a:srgbClr val="9BBB59"/>
                </a:solidFill>
                <a:latin typeface="나눔스퀘어라운드 ExtraBold" charset="0"/>
                <a:ea typeface="나눔스퀘어라운드 ExtraBold" charset="0"/>
              </a:rPr>
              <a:t>개선사항</a:t>
            </a:r>
            <a:endParaRPr lang="ko-KR" altLang="en-US" sz="1400" b="1" dirty="0">
              <a:solidFill>
                <a:srgbClr val="9BBB59"/>
              </a:solidFill>
              <a:latin typeface="나눔스퀘어라운드 ExtraBold" charset="0"/>
              <a:ea typeface="나눔스퀘어라운드 ExtraBold" charset="0"/>
            </a:endParaRPr>
          </a:p>
        </p:txBody>
      </p:sp>
      <p:sp>
        <p:nvSpPr>
          <p:cNvPr id="37" name="텍스트 상자 15369"/>
          <p:cNvSpPr txBox="1">
            <a:spLocks/>
          </p:cNvSpPr>
          <p:nvPr/>
        </p:nvSpPr>
        <p:spPr>
          <a:xfrm>
            <a:off x="4990480" y="854710"/>
            <a:ext cx="1715135" cy="30734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1" dirty="0" err="1">
                <a:solidFill>
                  <a:srgbClr val="9BBB59"/>
                </a:solidFill>
                <a:latin typeface="나눔스퀘어라운드 ExtraBold" charset="0"/>
                <a:ea typeface="나눔스퀘어라운드 ExtraBold" charset="0"/>
              </a:rPr>
              <a:t>기능</a:t>
            </a:r>
            <a:r>
              <a:rPr lang="en-US" altLang="ko-KR" sz="1400" b="1" dirty="0">
                <a:solidFill>
                  <a:srgbClr val="9BBB59"/>
                </a:solidFill>
                <a:latin typeface="나눔스퀘어라운드 ExtraBold" charset="0"/>
                <a:ea typeface="나눔스퀘어라운드 ExtraBold" charset="0"/>
              </a:rPr>
              <a:t> 및 </a:t>
            </a:r>
            <a:r>
              <a:rPr lang="en-US" altLang="ko-KR" sz="1400" b="1" dirty="0" err="1">
                <a:solidFill>
                  <a:srgbClr val="9BBB59"/>
                </a:solidFill>
                <a:latin typeface="나눔스퀘어라운드 ExtraBold" charset="0"/>
                <a:ea typeface="나눔스퀘어라운드 ExtraBold" charset="0"/>
              </a:rPr>
              <a:t>특징</a:t>
            </a:r>
            <a:endParaRPr lang="ko-KR" altLang="en-US" sz="1400" b="1" dirty="0">
              <a:solidFill>
                <a:srgbClr val="9BBB59"/>
              </a:solidFill>
              <a:latin typeface="나눔스퀘어라운드 ExtraBold" charset="0"/>
              <a:ea typeface="나눔스퀘어라운드 ExtraBold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5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" name="그룹 96"/>
          <p:cNvGrpSpPr/>
          <p:nvPr/>
        </p:nvGrpSpPr>
        <p:grpSpPr>
          <a:xfrm>
            <a:off x="0" y="1214140"/>
            <a:ext cx="9144000" cy="4500880"/>
            <a:chOff x="0" y="1214120"/>
            <a:chExt cx="9144000" cy="4500880"/>
          </a:xfrm>
        </p:grpSpPr>
        <p:sp>
          <p:nvSpPr>
            <p:cNvPr id="96" name="직사각형 95"/>
            <p:cNvSpPr>
              <a:spLocks/>
            </p:cNvSpPr>
            <p:nvPr/>
          </p:nvSpPr>
          <p:spPr>
            <a:xfrm>
              <a:off x="0" y="1214120"/>
              <a:ext cx="9144635" cy="4501515"/>
            </a:xfrm>
            <a:prstGeom prst="rect">
              <a:avLst/>
            </a:prstGeom>
            <a:solidFill>
              <a:srgbClr val="9BBB59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75" name="모서리가 둥근 직사각형 74"/>
            <p:cNvSpPr>
              <a:spLocks/>
            </p:cNvSpPr>
            <p:nvPr/>
          </p:nvSpPr>
          <p:spPr>
            <a:xfrm>
              <a:off x="323215" y="1922145"/>
              <a:ext cx="2628900" cy="2865120"/>
            </a:xfrm>
            <a:prstGeom prst="roundRect">
              <a:avLst>
                <a:gd name="adj" fmla="val 1349"/>
              </a:avLst>
            </a:prstGeom>
            <a:solidFill>
              <a:schemeClr val="bg1"/>
            </a:solidFill>
            <a:ln w="0">
              <a:noFill/>
              <a:prstDash/>
            </a:ln>
            <a:effectLst>
              <a:outerShdw blurRad="38100" dist="12700" dir="2700000" algn="tl" rotWithShape="0">
                <a:srgbClr val="000000">
                  <a:alpha val="24705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chemeClr val="bg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76" name="모서리가 둥근 직사각형 75"/>
            <p:cNvSpPr>
              <a:spLocks/>
            </p:cNvSpPr>
            <p:nvPr/>
          </p:nvSpPr>
          <p:spPr>
            <a:xfrm>
              <a:off x="3263900" y="1922145"/>
              <a:ext cx="2628900" cy="2865120"/>
            </a:xfrm>
            <a:prstGeom prst="roundRect">
              <a:avLst>
                <a:gd name="adj" fmla="val 1349"/>
              </a:avLst>
            </a:prstGeom>
            <a:solidFill>
              <a:schemeClr val="bg1"/>
            </a:solidFill>
            <a:ln w="0">
              <a:noFill/>
              <a:prstDash/>
            </a:ln>
            <a:effectLst>
              <a:outerShdw blurRad="38100" dist="12700" dir="2700000" algn="tl" rotWithShape="0">
                <a:srgbClr val="000000">
                  <a:alpha val="24705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chemeClr val="bg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77" name="모서리가 둥근 직사각형 76"/>
            <p:cNvSpPr>
              <a:spLocks/>
            </p:cNvSpPr>
            <p:nvPr/>
          </p:nvSpPr>
          <p:spPr>
            <a:xfrm>
              <a:off x="6181725" y="1922145"/>
              <a:ext cx="2628900" cy="2865120"/>
            </a:xfrm>
            <a:prstGeom prst="roundRect">
              <a:avLst>
                <a:gd name="adj" fmla="val 1349"/>
              </a:avLst>
            </a:prstGeom>
            <a:solidFill>
              <a:schemeClr val="bg1"/>
            </a:solidFill>
            <a:ln w="0">
              <a:noFill/>
              <a:prstDash/>
            </a:ln>
            <a:effectLst>
              <a:outerShdw blurRad="38100" dist="12700" dir="2700000" algn="tl" rotWithShape="0">
                <a:srgbClr val="000000">
                  <a:alpha val="24705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chemeClr val="bg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78" name="타원 77"/>
            <p:cNvSpPr>
              <a:spLocks/>
            </p:cNvSpPr>
            <p:nvPr/>
          </p:nvSpPr>
          <p:spPr>
            <a:xfrm>
              <a:off x="285750" y="1710055"/>
              <a:ext cx="576580" cy="576580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79" name="타원 78"/>
            <p:cNvSpPr>
              <a:spLocks/>
            </p:cNvSpPr>
            <p:nvPr/>
          </p:nvSpPr>
          <p:spPr>
            <a:xfrm>
              <a:off x="3178810" y="1710055"/>
              <a:ext cx="576580" cy="576580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80" name="타원 79"/>
            <p:cNvSpPr>
              <a:spLocks/>
            </p:cNvSpPr>
            <p:nvPr/>
          </p:nvSpPr>
          <p:spPr>
            <a:xfrm>
              <a:off x="6072505" y="1710055"/>
              <a:ext cx="576580" cy="576580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83" name="TextBox 82"/>
            <p:cNvSpPr txBox="1">
              <a:spLocks/>
            </p:cNvSpPr>
            <p:nvPr/>
          </p:nvSpPr>
          <p:spPr>
            <a:xfrm>
              <a:off x="914400" y="2143125"/>
              <a:ext cx="1447165" cy="37020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8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charset="0"/>
                  <a:ea typeface="나눔스퀘어라운드 ExtraBold" charset="0"/>
                </a:rPr>
                <a:t>게임 로직</a:t>
              </a:r>
              <a:endParaRPr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charset="0"/>
                <a:ea typeface="나눔스퀘어라운드 ExtraBold" charset="0"/>
              </a:endParaRPr>
            </a:p>
          </p:txBody>
        </p:sp>
        <p:sp>
          <p:nvSpPr>
            <p:cNvPr id="84" name="TextBox 83"/>
            <p:cNvSpPr txBox="1">
              <a:spLocks/>
            </p:cNvSpPr>
            <p:nvPr/>
          </p:nvSpPr>
          <p:spPr>
            <a:xfrm>
              <a:off x="3785869" y="2143125"/>
              <a:ext cx="1581785" cy="37020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8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charset="0"/>
                  <a:ea typeface="나눔스퀘어라운드 ExtraBold" charset="0"/>
                </a:rPr>
                <a:t>TCP 네트워크</a:t>
              </a:r>
              <a:endParaRPr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charset="0"/>
                <a:ea typeface="나눔스퀘어라운드 ExtraBold" charset="0"/>
              </a:endParaRPr>
            </a:p>
          </p:txBody>
        </p:sp>
        <p:sp>
          <p:nvSpPr>
            <p:cNvPr id="85" name="TextBox 84"/>
            <p:cNvSpPr txBox="1">
              <a:spLocks/>
            </p:cNvSpPr>
            <p:nvPr/>
          </p:nvSpPr>
          <p:spPr>
            <a:xfrm>
              <a:off x="6767830" y="2143125"/>
              <a:ext cx="1404620" cy="37020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8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charset="0"/>
                  <a:ea typeface="나눔스퀘어라운드 ExtraBold" charset="0"/>
                </a:rPr>
                <a:t>GUI</a:t>
              </a:r>
              <a:endParaRPr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charset="0"/>
                <a:ea typeface="나눔스퀘어라운드 ExtraBold" charset="0"/>
              </a:endParaRPr>
            </a:p>
          </p:txBody>
        </p:sp>
        <p:sp>
          <p:nvSpPr>
            <p:cNvPr id="86" name="TextBox 85"/>
            <p:cNvSpPr txBox="1">
              <a:spLocks/>
            </p:cNvSpPr>
            <p:nvPr/>
          </p:nvSpPr>
          <p:spPr>
            <a:xfrm>
              <a:off x="332740" y="2686685"/>
              <a:ext cx="2623185" cy="138493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 defTabSz="914400" eaLnBrk="1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40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라운드 Regular" charset="0"/>
                  <a:ea typeface="나눔스퀘어라운드 Regular" charset="0"/>
                </a:rPr>
                <a:t>자바 비기닝</a:t>
              </a:r>
              <a:r>
                <a:rPr lang="en-US" altLang="ko-KR"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라운드 Regular" charset="0"/>
                  <a:ea typeface="나눔스퀘어라운드 Regular" charset="0"/>
                </a:rPr>
                <a:t>의 기능들 모두 활용</a:t>
              </a:r>
              <a:endParaRPr lang="ko-KR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Regular" charset="0"/>
                <a:ea typeface="나눔스퀘어라운드 Regular" charset="0"/>
              </a:endParaRPr>
            </a:p>
            <a:p>
              <a:pPr marL="0" indent="0" algn="l" defTabSz="914400" eaLnBrk="1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라운드 Regular" charset="0"/>
                  <a:ea typeface="나눔스퀘어라운드 Regular" charset="0"/>
                </a:rPr>
                <a:t>- 고정배열 : 패 20장</a:t>
              </a:r>
              <a:endParaRPr lang="ko-KR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Regular" charset="0"/>
                <a:ea typeface="나눔스퀘어라운드 Regular" charset="0"/>
              </a:endParaRPr>
            </a:p>
            <a:p>
              <a:pPr marL="0" indent="0" algn="l" defTabSz="914400" eaLnBrk="1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라운드 Regular" charset="0"/>
                  <a:ea typeface="나눔스퀘어라운드 Regular" charset="0"/>
                </a:rPr>
                <a:t>- 가변배열 : 중복 제거로 패 돌림</a:t>
              </a:r>
              <a:endParaRPr lang="ko-KR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Regular" charset="0"/>
                <a:ea typeface="나눔스퀘어라운드 Regular" charset="0"/>
              </a:endParaRPr>
            </a:p>
            <a:p>
              <a:pPr marL="0" indent="0" algn="l" defTabSz="914400" eaLnBrk="1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라운드 Regular" charset="0"/>
                  <a:ea typeface="나눔스퀘어라운드 Regular" charset="0"/>
                </a:rPr>
                <a:t>- 승패 선언</a:t>
              </a:r>
              <a:endParaRPr lang="ko-KR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Regular" charset="0"/>
                <a:ea typeface="나눔스퀘어라운드 Regular" charset="0"/>
              </a:endParaRPr>
            </a:p>
          </p:txBody>
        </p:sp>
        <p:sp>
          <p:nvSpPr>
            <p:cNvPr id="87" name="TextBox 86"/>
            <p:cNvSpPr txBox="1">
              <a:spLocks/>
            </p:cNvSpPr>
            <p:nvPr/>
          </p:nvSpPr>
          <p:spPr>
            <a:xfrm>
              <a:off x="3267075" y="2686685"/>
              <a:ext cx="2623185" cy="170815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 defTabSz="914400" eaLnBrk="1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4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라운드 Regular" charset="0"/>
                  <a:ea typeface="나눔스퀘어라운드 Regular" charset="0"/>
                </a:rPr>
                <a:t>TCP통신</a:t>
              </a:r>
              <a:r>
                <a:rPr lang="en-US" altLang="ko-KR" sz="14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라운드 Regular" charset="0"/>
                  <a:ea typeface="나눔스퀘어라운드 Regular" charset="0"/>
                </a:rPr>
                <a:t>기반</a:t>
              </a:r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라운드 Regular" charset="0"/>
                  <a:ea typeface="나눔스퀘어라운드 Regular" charset="0"/>
                </a:rPr>
                <a:t> </a:t>
              </a:r>
              <a:r>
                <a:rPr lang="en-US" altLang="ko-KR" sz="14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라운드 Regular" charset="0"/>
                  <a:ea typeface="나눔스퀘어라운드 Regular" charset="0"/>
                </a:rPr>
                <a:t>멀티채팅</a:t>
              </a:r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라운드 Regular" charset="0"/>
                  <a:ea typeface="나눔스퀘어라운드 Regular" charset="0"/>
                </a:rPr>
                <a:t> </a:t>
              </a:r>
              <a:r>
                <a:rPr lang="en-US" altLang="ko-KR" sz="14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라운드 Regular" charset="0"/>
                  <a:ea typeface="나눔스퀘어라운드 Regular" charset="0"/>
                </a:rPr>
                <a:t>기능</a:t>
              </a:r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라운드 Regular" charset="0"/>
                  <a:ea typeface="나눔스퀘어라운드 Regular" charset="0"/>
                </a:rPr>
                <a:t> </a:t>
              </a:r>
              <a:r>
                <a:rPr lang="en-US" altLang="ko-KR" sz="14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라운드 Regular" charset="0"/>
                  <a:ea typeface="나눔스퀘어라운드 Regular" charset="0"/>
                </a:rPr>
                <a:t>활용</a:t>
              </a:r>
              <a:endPara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Regular" charset="0"/>
                <a:ea typeface="나눔스퀘어라운드 Regular" charset="0"/>
              </a:endParaRPr>
            </a:p>
            <a:p>
              <a:pPr marL="0" indent="0" algn="l" defTabSz="914400" eaLnBrk="1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라운드 Regular" charset="0"/>
                  <a:ea typeface="나눔스퀘어라운드 Regular" charset="0"/>
                </a:rPr>
                <a:t>- </a:t>
              </a:r>
              <a:r>
                <a:rPr lang="en-US" altLang="ko-KR" sz="14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라운드 Regular" charset="0"/>
                  <a:ea typeface="나눔스퀘어라운드 Regular" charset="0"/>
                </a:rPr>
                <a:t>사용자</a:t>
              </a:r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라운드 Regular" charset="0"/>
                  <a:ea typeface="나눔스퀘어라운드 Regular" charset="0"/>
                </a:rPr>
                <a:t> </a:t>
              </a:r>
              <a:r>
                <a:rPr lang="en-US" altLang="ko-KR" sz="14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라운드 Regular" charset="0"/>
                  <a:ea typeface="나눔스퀘어라운드 Regular" charset="0"/>
                </a:rPr>
                <a:t>입장</a:t>
              </a:r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라운드 Regular" charset="0"/>
                  <a:ea typeface="나눔스퀘어라운드 Regular" charset="0"/>
                </a:rPr>
                <a:t>, </a:t>
              </a:r>
              <a:r>
                <a:rPr lang="en-US" altLang="ko-KR" sz="1400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라운드 Regular" charset="0"/>
                  <a:ea typeface="나눔스퀘어라운드 Regular" charset="0"/>
                </a:rPr>
                <a:t>대화</a:t>
              </a:r>
              <a:r>
                <a:rPr lang="en-US" altLang="ko-KR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라운드 Regular" charset="0"/>
                  <a:ea typeface="나눔스퀘어라운드 Regular" charset="0"/>
                </a:rPr>
                <a:t> </a:t>
              </a:r>
              <a:endPara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Regular" charset="0"/>
                <a:ea typeface="나눔스퀘어라운드 Regular" charset="0"/>
              </a:endParaRPr>
            </a:p>
            <a:p>
              <a:pPr marL="0" indent="0" algn="l" defTabSz="914400" eaLnBrk="1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라운드 Regular" charset="0"/>
                  <a:ea typeface="나눔스퀘어라운드 Regular" charset="0"/>
                </a:rPr>
                <a:t>- </a:t>
              </a:r>
              <a:r>
                <a:rPr lang="en-US" altLang="ko-KR" sz="14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라운드 Regular" charset="0"/>
                  <a:ea typeface="나눔스퀘어라운드 Regular" charset="0"/>
                </a:rPr>
                <a:t>게임</a:t>
              </a:r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라운드 Regular" charset="0"/>
                  <a:ea typeface="나눔스퀘어라운드 Regular" charset="0"/>
                </a:rPr>
                <a:t> </a:t>
              </a:r>
              <a:r>
                <a:rPr lang="en-US" altLang="ko-KR" sz="14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라운드 Regular" charset="0"/>
                  <a:ea typeface="나눔스퀘어라운드 Regular" charset="0"/>
                </a:rPr>
                <a:t>로직</a:t>
              </a:r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라운드 Regular" charset="0"/>
                  <a:ea typeface="나눔스퀘어라운드 Regular" charset="0"/>
                </a:rPr>
                <a:t>, </a:t>
              </a:r>
              <a:r>
                <a:rPr lang="en-US" altLang="ko-KR" sz="14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라운드 Regular" charset="0"/>
                  <a:ea typeface="나눔스퀘어라운드 Regular" charset="0"/>
                </a:rPr>
                <a:t>결과</a:t>
              </a:r>
              <a:endPara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Regular" charset="0"/>
                <a:ea typeface="나눔스퀘어라운드 Regular" charset="0"/>
              </a:endParaRPr>
            </a:p>
            <a:p>
              <a:pPr marL="0" indent="0" algn="l" defTabSz="914400" eaLnBrk="1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라운드 Regular" charset="0"/>
                  <a:ea typeface="나눔스퀘어라운드 Regular" charset="0"/>
                </a:rPr>
                <a:t>- </a:t>
              </a:r>
              <a:r>
                <a:rPr lang="en-US" altLang="ko-KR" sz="14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라운드 Regular" charset="0"/>
                  <a:ea typeface="나눔스퀘어라운드 Regular" charset="0"/>
                </a:rPr>
                <a:t>클라이언트</a:t>
              </a:r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라운드 Regular" charset="0"/>
                  <a:ea typeface="나눔스퀘어라운드 Regular" charset="0"/>
                </a:rPr>
                <a:t> </a:t>
              </a:r>
              <a:r>
                <a:rPr lang="en-US" altLang="ko-KR" sz="14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라운드 Regular" charset="0"/>
                  <a:ea typeface="나눔스퀘어라운드 Regular" charset="0"/>
                </a:rPr>
                <a:t>배치순서</a:t>
              </a:r>
              <a:endPara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Regular" charset="0"/>
                <a:ea typeface="나눔스퀘어라운드 Regular" charset="0"/>
              </a:endParaRPr>
            </a:p>
            <a:p>
              <a:pPr marL="0" indent="0" algn="l" defTabSz="914400" eaLnBrk="1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라운드 Regular" charset="0"/>
                  <a:ea typeface="나눔스퀘어라운드 Regular" charset="0"/>
                </a:rPr>
                <a:t>- </a:t>
              </a:r>
              <a:r>
                <a:rPr lang="en-US" altLang="ko-KR" sz="14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라운드 Regular" charset="0"/>
                  <a:ea typeface="나눔스퀘어라운드 Regular" charset="0"/>
                </a:rPr>
                <a:t>게임</a:t>
              </a:r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라운드 Regular" charset="0"/>
                  <a:ea typeface="나눔스퀘어라운드 Regular" charset="0"/>
                </a:rPr>
                <a:t> </a:t>
              </a:r>
              <a:r>
                <a:rPr lang="en-US" altLang="ko-KR" sz="14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라운드 Regular" charset="0"/>
                  <a:ea typeface="나눔스퀘어라운드 Regular" charset="0"/>
                </a:rPr>
                <a:t>시작과</a:t>
              </a:r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라운드 Regular" charset="0"/>
                  <a:ea typeface="나눔스퀘어라운드 Regular" charset="0"/>
                </a:rPr>
                <a:t> </a:t>
              </a:r>
              <a:r>
                <a:rPr lang="en-US" altLang="ko-KR" sz="14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라운드 Regular" charset="0"/>
                  <a:ea typeface="나눔스퀘어라운드 Regular" charset="0"/>
                </a:rPr>
                <a:t>종료</a:t>
              </a:r>
              <a:endPara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Regular" charset="0"/>
                <a:ea typeface="나눔스퀘어라운드 Regular" charset="0"/>
              </a:endParaRPr>
            </a:p>
          </p:txBody>
        </p:sp>
        <p:sp>
          <p:nvSpPr>
            <p:cNvPr id="88" name="TextBox 87"/>
            <p:cNvSpPr txBox="1">
              <a:spLocks/>
            </p:cNvSpPr>
            <p:nvPr/>
          </p:nvSpPr>
          <p:spPr>
            <a:xfrm>
              <a:off x="6187440" y="2686685"/>
              <a:ext cx="2623185" cy="170815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 defTabSz="914400" eaLnBrk="1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40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라운드 Regular" charset="0"/>
                  <a:ea typeface="나눔스퀘어라운드 Regular" charset="0"/>
                </a:rPr>
                <a:t>LayoutManager </a:t>
              </a:r>
              <a:r>
                <a:rPr lang="en-US" altLang="ko-KR"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라운드 Regular" charset="0"/>
                  <a:ea typeface="나눔스퀘어라운드 Regular" charset="0"/>
                </a:rPr>
                <a:t>활용</a:t>
              </a:r>
              <a:endParaRPr lang="ko-KR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Regular" charset="0"/>
                <a:ea typeface="나눔스퀘어라운드 Regular" charset="0"/>
              </a:endParaRPr>
            </a:p>
            <a:p>
              <a:pPr marL="0" indent="0" algn="l" defTabSz="914400" eaLnBrk="1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라운드 Regular" charset="0"/>
                  <a:ea typeface="나눔스퀘어라운드 Regular" charset="0"/>
                </a:rPr>
                <a:t>- 전체적인 틀 : Grid</a:t>
              </a:r>
              <a:endParaRPr lang="ko-KR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Regular" charset="0"/>
                <a:ea typeface="나눔스퀘어라운드 Regular" charset="0"/>
              </a:endParaRPr>
            </a:p>
            <a:p>
              <a:pPr marL="0" indent="0" algn="l" defTabSz="914400" eaLnBrk="1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라운드 Regular" charset="0"/>
                  <a:ea typeface="나눔스퀘어라운드 Regular" charset="0"/>
                </a:rPr>
                <a:t>- 상세 내용 : Border</a:t>
              </a:r>
              <a:endParaRPr lang="ko-KR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Regular" charset="0"/>
                <a:ea typeface="나눔스퀘어라운드 Regular" charset="0"/>
              </a:endParaRPr>
            </a:p>
            <a:p>
              <a:pPr marL="0" indent="0" algn="l" defTabSz="914400" eaLnBrk="1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라운드 Regular" charset="0"/>
                  <a:ea typeface="나눔스퀘어라운드 Regular" charset="0"/>
                </a:rPr>
                <a:t>- 기능 트리거 : Button</a:t>
              </a:r>
              <a:endParaRPr lang="ko-KR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Regular" charset="0"/>
                <a:ea typeface="나눔스퀘어라운드 Regular" charset="0"/>
              </a:endParaRPr>
            </a:p>
            <a:p>
              <a:pPr marL="0" indent="0" algn="l" defTabSz="914400" eaLnBrk="1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라운드 Regular" charset="0"/>
                  <a:ea typeface="나눔스퀘어라운드 Regular" charset="0"/>
                </a:rPr>
                <a:t>- 이미지 삽입</a:t>
              </a:r>
              <a:endParaRPr lang="ko-KR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Regular" charset="0"/>
                <a:ea typeface="나눔스퀘어라운드 Regular" charset="0"/>
              </a:endParaRPr>
            </a:p>
          </p:txBody>
        </p:sp>
        <p:cxnSp>
          <p:nvCxnSpPr>
            <p:cNvPr id="91" name="직선 연결선 90"/>
            <p:cNvCxnSpPr/>
            <p:nvPr/>
          </p:nvCxnSpPr>
          <p:spPr>
            <a:xfrm>
              <a:off x="714375" y="2587625"/>
              <a:ext cx="1858010" cy="2540"/>
            </a:xfrm>
            <a:prstGeom prst="line">
              <a:avLst/>
            </a:prstGeom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92" name="직선 연결선 91"/>
            <p:cNvCxnSpPr/>
            <p:nvPr/>
          </p:nvCxnSpPr>
          <p:spPr>
            <a:xfrm>
              <a:off x="3642995" y="2587625"/>
              <a:ext cx="1858010" cy="2540"/>
            </a:xfrm>
            <a:prstGeom prst="line">
              <a:avLst/>
            </a:prstGeom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93" name="직선 연결선 92"/>
            <p:cNvCxnSpPr/>
            <p:nvPr/>
          </p:nvCxnSpPr>
          <p:spPr>
            <a:xfrm>
              <a:off x="6617335" y="2587625"/>
              <a:ext cx="1858010" cy="2540"/>
            </a:xfrm>
            <a:prstGeom prst="line">
              <a:avLst/>
            </a:prstGeom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pic>
          <p:nvPicPr>
            <p:cNvPr id="2053" name="Picture 5" descr="C:/Users/haewon/AppData/Roaming/PolarisOffice/ETemp/12660_12395608/image16.png"/>
            <p:cNvPicPr>
              <a:picLocks noChangeAspect="1"/>
            </p:cNvPicPr>
            <p:nvPr/>
          </p:nvPicPr>
          <p:blipFill rotWithShape="1">
            <a:blip r:embed="rId2" cstate="hqprint">
              <a:duotone>
                <a:srgbClr val="708F30"/>
                <a:prstClr val="white"/>
              </a:duotone>
              <a:extLst>
                <a:ext uri="{28A0092B-C50C-407E-A947-70E740481C1C}">
                  <a14:useLocalDpi xmlns="" xmlns:p14="http://schemas.microsoft.com/office/powerpoint/2010/main"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5760" y="1785620"/>
              <a:ext cx="429260" cy="429260"/>
            </a:xfrm>
            <a:prstGeom prst="rect">
              <a:avLst/>
            </a:prstGeom>
            <a:noFill/>
          </p:spPr>
        </p:pic>
        <p:pic>
          <p:nvPicPr>
            <p:cNvPr id="2054" name="Picture 6" descr="C:/Users/haewon/AppData/Roaming/PolarisOffice/ETemp/12660_12395608/image17.png"/>
            <p:cNvPicPr>
              <a:picLocks noChangeAspect="1"/>
            </p:cNvPicPr>
            <p:nvPr/>
          </p:nvPicPr>
          <p:blipFill rotWithShape="1">
            <a:blip r:embed="rId3" cstate="hqprint">
              <a:duotone>
                <a:srgbClr val="708F30"/>
                <a:prstClr val="white"/>
              </a:duotone>
              <a:extLst>
                <a:ext uri="{28A0092B-C50C-407E-A947-70E740481C1C}">
                  <a14:useLocalDpi xmlns="" xmlns:p14="http://schemas.microsoft.com/office/powerpoint/2010/main"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95015" y="1838325"/>
              <a:ext cx="340360" cy="340360"/>
            </a:xfrm>
            <a:prstGeom prst="rect">
              <a:avLst/>
            </a:prstGeom>
            <a:noFill/>
          </p:spPr>
        </p:pic>
        <p:pic>
          <p:nvPicPr>
            <p:cNvPr id="2055" name="Picture 7" descr="C:/Users/haewon/AppData/Roaming/PolarisOffice/ETemp/12660_12395608/image18.png"/>
            <p:cNvPicPr>
              <a:picLocks noChangeAspect="1"/>
            </p:cNvPicPr>
            <p:nvPr/>
          </p:nvPicPr>
          <p:blipFill rotWithShape="1">
            <a:blip r:embed="rId4" cstate="hqprint">
              <a:duotone>
                <a:srgbClr val="708F30"/>
                <a:prstClr val="white"/>
              </a:duotone>
              <a:extLst>
                <a:ext uri="{28A0092B-C50C-407E-A947-70E740481C1C}">
                  <a14:useLocalDpi xmlns="" xmlns:p14="http://schemas.microsoft.com/office/powerpoint/2010/main"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15380" y="1848485"/>
              <a:ext cx="286385" cy="286385"/>
            </a:xfrm>
            <a:prstGeom prst="rect">
              <a:avLst/>
            </a:prstGeom>
            <a:noFill/>
          </p:spPr>
        </p:pic>
      </p:grp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501380" y="5143500"/>
            <a:ext cx="450850" cy="45085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직사각형 11"/>
          <p:cNvSpPr/>
          <p:nvPr/>
        </p:nvSpPr>
        <p:spPr>
          <a:xfrm>
            <a:off x="0" y="0"/>
            <a:ext cx="9144000" cy="1214120"/>
          </a:xfrm>
          <a:prstGeom prst="rect">
            <a:avLst/>
          </a:prstGeom>
          <a:solidFill>
            <a:srgbClr val="5078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/>
          <p:cNvSpPr/>
          <p:nvPr/>
        </p:nvSpPr>
        <p:spPr>
          <a:xfrm>
            <a:off x="0" y="0"/>
            <a:ext cx="9144000" cy="213995"/>
          </a:xfrm>
          <a:prstGeom prst="rect">
            <a:avLst/>
          </a:prstGeom>
          <a:solidFill>
            <a:srgbClr val="3149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8" name="TextBox 97"/>
          <p:cNvSpPr txBox="1"/>
          <p:nvPr/>
        </p:nvSpPr>
        <p:spPr>
          <a:xfrm>
            <a:off x="6501130" y="0"/>
            <a:ext cx="2654935" cy="2463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solidFill>
                  <a:schemeClr val="bg1"/>
                </a:solidFill>
                <a:latin typeface="나눔바른고딕 UltraLight" pitchFamily="2" charset="-127"/>
                <a:ea typeface="나눔바른고딕 UltraLight" pitchFamily="2" charset="-127"/>
              </a:rPr>
              <a:t>비트캠프 </a:t>
            </a:r>
            <a:r>
              <a:rPr lang="en-US" altLang="ko-KR" sz="1000" dirty="0" smtClean="0">
                <a:solidFill>
                  <a:schemeClr val="bg1"/>
                </a:solidFill>
                <a:latin typeface="나눔바른고딕 UltraLight" pitchFamily="2" charset="-127"/>
                <a:ea typeface="나눔바른고딕 UltraLight" pitchFamily="2" charset="-127"/>
              </a:rPr>
              <a:t>java</a:t>
            </a:r>
            <a:r>
              <a:rPr lang="ko-KR" altLang="en-US" sz="1000" dirty="0" smtClean="0">
                <a:solidFill>
                  <a:schemeClr val="bg1"/>
                </a:solidFill>
                <a:latin typeface="나눔바른고딕 UltraLight" pitchFamily="2" charset="-127"/>
                <a:ea typeface="나눔바른고딕 UltraLight" pitchFamily="2" charset="-127"/>
              </a:rPr>
              <a:t> 기반 </a:t>
            </a:r>
            <a:r>
              <a:rPr lang="ko-KR" altLang="en-US" sz="1000" dirty="0" err="1" smtClean="0">
                <a:solidFill>
                  <a:schemeClr val="bg1"/>
                </a:solidFill>
                <a:latin typeface="나눔바른고딕 UltraLight" pitchFamily="2" charset="-127"/>
                <a:ea typeface="나눔바른고딕 UltraLight" pitchFamily="2" charset="-127"/>
              </a:rPr>
              <a:t>웹앱</a:t>
            </a:r>
            <a:r>
              <a:rPr lang="ko-KR" altLang="en-US" sz="1000" dirty="0" smtClean="0">
                <a:solidFill>
                  <a:schemeClr val="bg1"/>
                </a:solidFill>
                <a:latin typeface="나눔바른고딕 UltraLight" pitchFamily="2" charset="-127"/>
                <a:ea typeface="나눔바른고딕 UltraLight" pitchFamily="2" charset="-127"/>
              </a:rPr>
              <a:t> 개발자 양성과정 </a:t>
            </a:r>
            <a:r>
              <a:rPr lang="en-US" altLang="ko-KR" sz="1000" dirty="0" smtClean="0">
                <a:solidFill>
                  <a:schemeClr val="bg1"/>
                </a:solidFill>
                <a:latin typeface="나눔바른고딕 UltraLight" pitchFamily="2" charset="-127"/>
                <a:ea typeface="나눔바른고딕 UltraLight" pitchFamily="2" charset="-127"/>
              </a:rPr>
              <a:t>119</a:t>
            </a:r>
            <a:r>
              <a:rPr lang="ko-KR" altLang="en-US" sz="1000" dirty="0" smtClean="0">
                <a:solidFill>
                  <a:schemeClr val="bg1"/>
                </a:solidFill>
                <a:latin typeface="나눔바른고딕 UltraLight" pitchFamily="2" charset="-127"/>
                <a:ea typeface="나눔바른고딕 UltraLight" pitchFamily="2" charset="-127"/>
              </a:rPr>
              <a:t>기</a:t>
            </a:r>
            <a:endParaRPr lang="ko-KR" altLang="en-US" sz="1000" dirty="0">
              <a:solidFill>
                <a:schemeClr val="bg1"/>
              </a:solidFill>
              <a:latin typeface="나눔바른고딕 UltraLight" pitchFamily="2" charset="-127"/>
              <a:ea typeface="나눔바른고딕 UltraLight" pitchFamily="2" charset="-127"/>
            </a:endParaRPr>
          </a:p>
        </p:txBody>
      </p:sp>
      <p:pic>
        <p:nvPicPr>
          <p:cNvPr id="99" name="Picture 4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3">
                <a:tint val="45000"/>
                <a:satMod val="400000"/>
              </a:schemeClr>
            </a:duotone>
          </a:blip>
          <a:srcRect l="63125" t="32334" r="25750" b="36000"/>
          <a:stretch>
            <a:fillRect/>
          </a:stretch>
        </p:blipFill>
        <p:spPr bwMode="auto">
          <a:xfrm>
            <a:off x="8234045" y="1214120"/>
            <a:ext cx="909955" cy="14566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49000" t="31667" r="39750" b="36666"/>
          <a:stretch>
            <a:fillRect/>
          </a:stretch>
        </p:blipFill>
        <p:spPr bwMode="auto">
          <a:xfrm rot="10800000">
            <a:off x="0" y="4143375"/>
            <a:ext cx="992505" cy="1571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057" name="텍스트 상자 2056"/>
          <p:cNvSpPr txBox="1">
            <a:spLocks/>
          </p:cNvSpPr>
          <p:nvPr/>
        </p:nvSpPr>
        <p:spPr>
          <a:xfrm>
            <a:off x="-285750" y="252730"/>
            <a:ext cx="5429885" cy="46101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dirty="0">
                <a:solidFill>
                  <a:schemeClr val="bg1"/>
                </a:solidFill>
                <a:latin typeface="배달의민족 연성" charset="0"/>
                <a:ea typeface="배달의민족 연성" charset="0"/>
              </a:rPr>
              <a:t>            </a:t>
            </a:r>
            <a:r>
              <a:rPr lang="en-US" altLang="ko-KR" sz="2400" dirty="0" err="1">
                <a:solidFill>
                  <a:schemeClr val="bg1"/>
                </a:solidFill>
                <a:latin typeface="배달의민족 연성" charset="0"/>
                <a:ea typeface="배달의민족 연성" charset="0"/>
              </a:rPr>
              <a:t>기능</a:t>
            </a:r>
            <a:r>
              <a:rPr lang="en-US" altLang="ko-KR" sz="2400" dirty="0">
                <a:solidFill>
                  <a:schemeClr val="bg1"/>
                </a:solidFill>
                <a:latin typeface="배달의민족 연성" charset="0"/>
                <a:ea typeface="배달의민족 연성" charset="0"/>
              </a:rPr>
              <a:t> 및 </a:t>
            </a:r>
            <a:r>
              <a:rPr lang="en-US" altLang="ko-KR" sz="2400" dirty="0" err="1">
                <a:solidFill>
                  <a:schemeClr val="bg1"/>
                </a:solidFill>
                <a:latin typeface="배달의민족 연성" charset="0"/>
                <a:ea typeface="배달의민족 연성" charset="0"/>
              </a:rPr>
              <a:t>특징</a:t>
            </a:r>
            <a:endParaRPr lang="ko-KR" altLang="en-US" sz="2400" dirty="0">
              <a:solidFill>
                <a:schemeClr val="bg1"/>
              </a:solidFill>
              <a:latin typeface="배달의민족 연성" charset="0"/>
              <a:ea typeface="배달의민족 연성" charset="0"/>
            </a:endParaRPr>
          </a:p>
        </p:txBody>
      </p:sp>
      <p:sp>
        <p:nvSpPr>
          <p:cNvPr id="2065" name="도형 2064"/>
          <p:cNvSpPr>
            <a:spLocks/>
          </p:cNvSpPr>
          <p:nvPr/>
        </p:nvSpPr>
        <p:spPr>
          <a:xfrm>
            <a:off x="5357818" y="1154101"/>
            <a:ext cx="1036955" cy="60325"/>
          </a:xfrm>
          <a:prstGeom prst="rect">
            <a:avLst/>
          </a:prstGeom>
          <a:solidFill>
            <a:srgbClr val="314913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40" name="그룹 39"/>
          <p:cNvGrpSpPr/>
          <p:nvPr/>
        </p:nvGrpSpPr>
        <p:grpSpPr>
          <a:xfrm rot="21135487">
            <a:off x="252095" y="105410"/>
            <a:ext cx="389890" cy="585470"/>
            <a:chOff x="252095" y="105410"/>
            <a:chExt cx="389890" cy="585470"/>
          </a:xfrm>
        </p:grpSpPr>
        <p:sp>
          <p:nvSpPr>
            <p:cNvPr id="41" name="직사각형 40"/>
            <p:cNvSpPr/>
            <p:nvPr/>
          </p:nvSpPr>
          <p:spPr>
            <a:xfrm>
              <a:off x="266065" y="119380"/>
              <a:ext cx="342265" cy="558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2" name="Picture 2"/>
            <p:cNvPicPr>
              <a:picLocks noChangeAspect="1" noChangeArrowheads="1"/>
            </p:cNvPicPr>
            <p:nvPr/>
          </p:nvPicPr>
          <p:blipFill>
            <a:blip r:embed="rId8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r="75781"/>
            <a:stretch>
              <a:fillRect/>
            </a:stretch>
          </p:blipFill>
          <p:spPr bwMode="auto">
            <a:xfrm>
              <a:off x="252095" y="105410"/>
              <a:ext cx="389890" cy="585470"/>
            </a:xfrm>
            <a:prstGeom prst="rect">
              <a:avLst/>
            </a:prstGeom>
            <a:noFill/>
          </p:spPr>
        </p:pic>
      </p:grpSp>
      <p:sp>
        <p:nvSpPr>
          <p:cNvPr id="50" name="텍스트 상자 15362"/>
          <p:cNvSpPr txBox="1">
            <a:spLocks/>
          </p:cNvSpPr>
          <p:nvPr/>
        </p:nvSpPr>
        <p:spPr>
          <a:xfrm>
            <a:off x="7459980" y="853440"/>
            <a:ext cx="1715135" cy="30861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400" b="1" dirty="0" smtClean="0">
                <a:solidFill>
                  <a:srgbClr val="9BBB59"/>
                </a:solidFill>
                <a:latin typeface="나눔스퀘어라운드 ExtraBold" charset="0"/>
                <a:ea typeface="나눔스퀘어라운드 ExtraBold" charset="0"/>
              </a:rPr>
              <a:t>제작 후기</a:t>
            </a:r>
            <a:endParaRPr lang="ko-KR" altLang="en-US" sz="1400" b="1" dirty="0">
              <a:solidFill>
                <a:srgbClr val="9BBB59"/>
              </a:solidFill>
              <a:latin typeface="나눔스퀘어라운드 ExtraBold" charset="0"/>
              <a:ea typeface="나눔스퀘어라운드 ExtraBold" charset="0"/>
            </a:endParaRPr>
          </a:p>
        </p:txBody>
      </p:sp>
      <p:sp>
        <p:nvSpPr>
          <p:cNvPr id="51" name="텍스트 상자 15364"/>
          <p:cNvSpPr txBox="1">
            <a:spLocks/>
          </p:cNvSpPr>
          <p:nvPr/>
        </p:nvSpPr>
        <p:spPr>
          <a:xfrm>
            <a:off x="-179705" y="854710"/>
            <a:ext cx="1715135" cy="30734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1" dirty="0" err="1">
                <a:solidFill>
                  <a:srgbClr val="9BBB59"/>
                </a:solidFill>
                <a:latin typeface="나눔스퀘어라운드 ExtraBold" charset="0"/>
                <a:ea typeface="나눔스퀘어라운드 ExtraBold" charset="0"/>
              </a:rPr>
              <a:t>팀원소개</a:t>
            </a:r>
            <a:endParaRPr lang="ko-KR" altLang="en-US" sz="1400" b="1" dirty="0">
              <a:solidFill>
                <a:srgbClr val="9BBB59"/>
              </a:solidFill>
              <a:latin typeface="나눔스퀘어라운드 ExtraBold" charset="0"/>
              <a:ea typeface="나눔스퀘어라운드 ExtraBold" charset="0"/>
            </a:endParaRPr>
          </a:p>
        </p:txBody>
      </p:sp>
      <p:sp>
        <p:nvSpPr>
          <p:cNvPr id="52" name="텍스트 상자 15365"/>
          <p:cNvSpPr txBox="1">
            <a:spLocks/>
          </p:cNvSpPr>
          <p:nvPr/>
        </p:nvSpPr>
        <p:spPr>
          <a:xfrm>
            <a:off x="999477" y="854710"/>
            <a:ext cx="1715135" cy="30734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400" b="1" dirty="0" smtClean="0">
                <a:solidFill>
                  <a:srgbClr val="9BBB59"/>
                </a:solidFill>
                <a:latin typeface="나눔스퀘어라운드 ExtraBold" charset="0"/>
                <a:ea typeface="나눔스퀘어라운드 ExtraBold" charset="0"/>
              </a:rPr>
              <a:t>타임테이블</a:t>
            </a:r>
            <a:endParaRPr lang="ko-KR" altLang="en-US" sz="1400" b="1" dirty="0">
              <a:solidFill>
                <a:srgbClr val="9BBB59"/>
              </a:solidFill>
              <a:latin typeface="나눔스퀘어라운드 ExtraBold" charset="0"/>
              <a:ea typeface="나눔스퀘어라운드 ExtraBold" charset="0"/>
            </a:endParaRPr>
          </a:p>
        </p:txBody>
      </p:sp>
      <p:sp>
        <p:nvSpPr>
          <p:cNvPr id="53" name="텍스트 상자 15366"/>
          <p:cNvSpPr txBox="1">
            <a:spLocks/>
          </p:cNvSpPr>
          <p:nvPr/>
        </p:nvSpPr>
        <p:spPr>
          <a:xfrm>
            <a:off x="2366857" y="854710"/>
            <a:ext cx="1715135" cy="30734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1">
                <a:solidFill>
                  <a:schemeClr val="accent3"/>
                </a:solidFill>
                <a:latin typeface="나눔스퀘어라운드 ExtraBold" charset="0"/>
                <a:ea typeface="나눔스퀘어라운드 ExtraBold" charset="0"/>
              </a:rPr>
              <a:t>초기 UI구상안</a:t>
            </a:r>
            <a:endParaRPr lang="ko-KR" altLang="en-US" sz="1400" b="1">
              <a:solidFill>
                <a:schemeClr val="accent3"/>
              </a:solidFill>
              <a:latin typeface="나눔스퀘어라운드 ExtraBold" charset="0"/>
              <a:ea typeface="나눔스퀘어라운드 ExtraBold" charset="0"/>
            </a:endParaRPr>
          </a:p>
        </p:txBody>
      </p:sp>
      <p:sp>
        <p:nvSpPr>
          <p:cNvPr id="54" name="텍스트 상자 15367"/>
          <p:cNvSpPr txBox="1">
            <a:spLocks/>
          </p:cNvSpPr>
          <p:nvPr/>
        </p:nvSpPr>
        <p:spPr>
          <a:xfrm>
            <a:off x="3689448" y="854710"/>
            <a:ext cx="1715135" cy="30734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1" dirty="0" err="1">
                <a:solidFill>
                  <a:schemeClr val="accent3"/>
                </a:solidFill>
                <a:latin typeface="나눔스퀘어라운드 ExtraBold" charset="0"/>
                <a:ea typeface="나눔스퀘어라운드 ExtraBold" charset="0"/>
              </a:rPr>
              <a:t>최종</a:t>
            </a:r>
            <a:r>
              <a:rPr lang="en-US" altLang="ko-KR" sz="1400" b="1" dirty="0">
                <a:solidFill>
                  <a:schemeClr val="accent3"/>
                </a:solidFill>
                <a:latin typeface="나눔스퀘어라운드 ExtraBold" charset="0"/>
                <a:ea typeface="나눔스퀘어라운드 ExtraBold" charset="0"/>
              </a:rPr>
              <a:t> </a:t>
            </a:r>
            <a:r>
              <a:rPr lang="en-US" altLang="ko-KR" sz="1400" b="1" dirty="0" err="1">
                <a:solidFill>
                  <a:schemeClr val="accent3"/>
                </a:solidFill>
                <a:latin typeface="나눔스퀘어라운드 ExtraBold" charset="0"/>
                <a:ea typeface="나눔스퀘어라운드 ExtraBold" charset="0"/>
              </a:rPr>
              <a:t>UI구현</a:t>
            </a:r>
            <a:endParaRPr lang="ko-KR" altLang="en-US" sz="1400" b="1" dirty="0">
              <a:solidFill>
                <a:schemeClr val="accent3"/>
              </a:solidFill>
              <a:latin typeface="나눔스퀘어라운드 ExtraBold" charset="0"/>
              <a:ea typeface="나눔스퀘어라운드 ExtraBold" charset="0"/>
            </a:endParaRPr>
          </a:p>
        </p:txBody>
      </p:sp>
      <p:sp>
        <p:nvSpPr>
          <p:cNvPr id="55" name="텍스트 상자 15368"/>
          <p:cNvSpPr txBox="1">
            <a:spLocks/>
          </p:cNvSpPr>
          <p:nvPr/>
        </p:nvSpPr>
        <p:spPr>
          <a:xfrm>
            <a:off x="6214451" y="854710"/>
            <a:ext cx="1715135" cy="30734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1" dirty="0" err="1" smtClean="0">
                <a:solidFill>
                  <a:srgbClr val="9BBB59"/>
                </a:solidFill>
                <a:latin typeface="나눔스퀘어라운드 ExtraBold" charset="0"/>
                <a:ea typeface="나눔스퀘어라운드 ExtraBold" charset="0"/>
              </a:rPr>
              <a:t>개선사항</a:t>
            </a:r>
            <a:endParaRPr lang="ko-KR" altLang="en-US" sz="1400" b="1" dirty="0">
              <a:solidFill>
                <a:srgbClr val="9BBB59"/>
              </a:solidFill>
              <a:latin typeface="나눔스퀘어라운드 ExtraBold" charset="0"/>
              <a:ea typeface="나눔스퀘어라운드 ExtraBold" charset="0"/>
            </a:endParaRPr>
          </a:p>
        </p:txBody>
      </p:sp>
      <p:sp>
        <p:nvSpPr>
          <p:cNvPr id="56" name="텍스트 상자 15369"/>
          <p:cNvSpPr txBox="1">
            <a:spLocks/>
          </p:cNvSpPr>
          <p:nvPr/>
        </p:nvSpPr>
        <p:spPr>
          <a:xfrm>
            <a:off x="4990480" y="854710"/>
            <a:ext cx="1715135" cy="30734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1" dirty="0" err="1">
                <a:solidFill>
                  <a:schemeClr val="bg1"/>
                </a:solidFill>
                <a:latin typeface="나눔스퀘어라운드 ExtraBold" charset="0"/>
                <a:ea typeface="나눔스퀘어라운드 ExtraBold" charset="0"/>
              </a:rPr>
              <a:t>기능</a:t>
            </a:r>
            <a:r>
              <a:rPr lang="en-US" altLang="ko-KR" sz="1400" b="1" dirty="0">
                <a:solidFill>
                  <a:schemeClr val="bg1"/>
                </a:solidFill>
                <a:latin typeface="나눔스퀘어라운드 ExtraBold" charset="0"/>
                <a:ea typeface="나눔스퀘어라운드 ExtraBold" charset="0"/>
              </a:rPr>
              <a:t> 및 </a:t>
            </a:r>
            <a:r>
              <a:rPr lang="en-US" altLang="ko-KR" sz="1400" b="1" dirty="0" err="1">
                <a:solidFill>
                  <a:schemeClr val="bg1"/>
                </a:solidFill>
                <a:latin typeface="나눔스퀘어라운드 ExtraBold" charset="0"/>
                <a:ea typeface="나눔스퀘어라운드 ExtraBold" charset="0"/>
              </a:rPr>
              <a:t>특징</a:t>
            </a:r>
            <a:endParaRPr lang="ko-KR" altLang="en-US" sz="1400" b="1" dirty="0">
              <a:solidFill>
                <a:schemeClr val="bg1"/>
              </a:solidFill>
              <a:latin typeface="나눔스퀘어라운드 ExtraBold" charset="0"/>
              <a:ea typeface="나눔스퀘어라운드 ExtraBold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5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:/Users/haewon/AppData/Roaming/PolarisOffice/ETemp/12660_12395608/image2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01380" y="5143500"/>
            <a:ext cx="451485" cy="451485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2" name="직사각형 11"/>
          <p:cNvSpPr>
            <a:spLocks/>
          </p:cNvSpPr>
          <p:nvPr/>
        </p:nvSpPr>
        <p:spPr>
          <a:xfrm>
            <a:off x="0" y="0"/>
            <a:ext cx="9144635" cy="1214755"/>
          </a:xfrm>
          <a:prstGeom prst="rect">
            <a:avLst/>
          </a:prstGeom>
          <a:solidFill>
            <a:srgbClr val="50782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0" name="직사각형 19"/>
          <p:cNvSpPr>
            <a:spLocks/>
          </p:cNvSpPr>
          <p:nvPr/>
        </p:nvSpPr>
        <p:spPr>
          <a:xfrm>
            <a:off x="0" y="0"/>
            <a:ext cx="9144635" cy="214630"/>
          </a:xfrm>
          <a:prstGeom prst="rect">
            <a:avLst/>
          </a:prstGeom>
          <a:solidFill>
            <a:srgbClr val="314913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98" name="TextBox 97"/>
          <p:cNvSpPr txBox="1">
            <a:spLocks/>
          </p:cNvSpPr>
          <p:nvPr/>
        </p:nvSpPr>
        <p:spPr>
          <a:xfrm>
            <a:off x="6501130" y="0"/>
            <a:ext cx="2655570" cy="247014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000">
                <a:solidFill>
                  <a:schemeClr val="bg1"/>
                </a:solidFill>
                <a:latin typeface="나눔바른고딕 UltraLight" charset="0"/>
                <a:ea typeface="나눔바른고딕 UltraLight" charset="0"/>
              </a:rPr>
              <a:t>비트캠프 java 기반 웹앱 개발자 양성과정 119기</a:t>
            </a:r>
            <a:endParaRPr lang="ko-KR" altLang="en-US" sz="1000">
              <a:solidFill>
                <a:schemeClr val="bg1"/>
              </a:solidFill>
              <a:latin typeface="나눔바른고딕 UltraLight" charset="0"/>
              <a:ea typeface="나눔바른고딕 UltraLight" charset="0"/>
            </a:endParaRPr>
          </a:p>
        </p:txBody>
      </p:sp>
      <p:pic>
        <p:nvPicPr>
          <p:cNvPr id="99" name="Picture 98" descr="C:/Users/haewon/AppData/Roaming/PolarisOffice/ETemp/12660_12395608/image20.png"/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accent3">
                <a:tint val="45000"/>
                <a:satMod val="400000"/>
              </a:schemeClr>
            </a:duotone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63125" t="32334" r="25750" b="36000"/>
          <a:stretch>
            <a:fillRect/>
          </a:stretch>
        </p:blipFill>
        <p:spPr bwMode="auto">
          <a:xfrm>
            <a:off x="8234045" y="1214120"/>
            <a:ext cx="910590" cy="1457325"/>
          </a:xfrm>
          <a:prstGeom prst="rect">
            <a:avLst/>
          </a:prstGeom>
          <a:noFill/>
          <a:ln w="0">
            <a:noFill/>
            <a:prstDash/>
          </a:ln>
        </p:spPr>
      </p:pic>
      <p:pic>
        <p:nvPicPr>
          <p:cNvPr id="2056" name="Picture 2055" descr="C:/Users/haewon/AppData/Roaming/PolarisOffice/ETemp/12660_12395608/image21.png"/>
          <p:cNvPicPr>
            <a:picLocks noChangeAspect="1"/>
          </p:cNvPicPr>
          <p:nvPr/>
        </p:nvPicPr>
        <p:blipFill rotWithShape="1"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49000" t="31667" r="39750" b="36666"/>
          <a:stretch>
            <a:fillRect/>
          </a:stretch>
        </p:blipFill>
        <p:spPr bwMode="auto">
          <a:xfrm rot="10800000">
            <a:off x="0" y="4143375"/>
            <a:ext cx="993140" cy="1572260"/>
          </a:xfrm>
          <a:prstGeom prst="rect">
            <a:avLst/>
          </a:prstGeom>
          <a:noFill/>
          <a:ln w="0">
            <a:noFill/>
            <a:prstDash/>
          </a:ln>
        </p:spPr>
      </p:pic>
      <p:sp>
        <p:nvSpPr>
          <p:cNvPr id="2057" name="텍스트 상자 2056"/>
          <p:cNvSpPr txBox="1">
            <a:spLocks/>
          </p:cNvSpPr>
          <p:nvPr/>
        </p:nvSpPr>
        <p:spPr>
          <a:xfrm>
            <a:off x="-285750" y="252730"/>
            <a:ext cx="5429885" cy="46101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>
                <a:solidFill>
                  <a:schemeClr val="bg1"/>
                </a:solidFill>
                <a:latin typeface="배달의민족 연성" charset="0"/>
                <a:ea typeface="배달의민족 연성" charset="0"/>
              </a:rPr>
              <a:t>            기능 및 특징</a:t>
            </a:r>
            <a:endParaRPr lang="ko-KR" altLang="en-US" sz="2400">
              <a:solidFill>
                <a:schemeClr val="bg1"/>
              </a:solidFill>
              <a:latin typeface="배달의민족 연성" charset="0"/>
              <a:ea typeface="배달의민족 연성" charset="0"/>
            </a:endParaRPr>
          </a:p>
        </p:txBody>
      </p:sp>
      <p:sp>
        <p:nvSpPr>
          <p:cNvPr id="2066" name="도형 2065"/>
          <p:cNvSpPr>
            <a:spLocks/>
          </p:cNvSpPr>
          <p:nvPr/>
        </p:nvSpPr>
        <p:spPr>
          <a:xfrm>
            <a:off x="1665605" y="1732915"/>
            <a:ext cx="1106170" cy="1002030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067" name="도형 2066"/>
          <p:cNvSpPr>
            <a:spLocks/>
          </p:cNvSpPr>
          <p:nvPr/>
        </p:nvSpPr>
        <p:spPr>
          <a:xfrm>
            <a:off x="1663065" y="3642360"/>
            <a:ext cx="1106170" cy="1002030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068" name="도형 2067"/>
          <p:cNvSpPr>
            <a:spLocks/>
          </p:cNvSpPr>
          <p:nvPr/>
        </p:nvSpPr>
        <p:spPr>
          <a:xfrm>
            <a:off x="6247130" y="3647440"/>
            <a:ext cx="1106170" cy="1002030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069" name="텍스트 상자 2068"/>
          <p:cNvSpPr txBox="1">
            <a:spLocks/>
          </p:cNvSpPr>
          <p:nvPr/>
        </p:nvSpPr>
        <p:spPr>
          <a:xfrm>
            <a:off x="1725930" y="2054225"/>
            <a:ext cx="986790" cy="33972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>
                <a:latin typeface="나눔스퀘어라운드 Light" charset="0"/>
                <a:ea typeface="나눔스퀘어라운드 Light" charset="0"/>
              </a:rPr>
              <a:t>서버</a:t>
            </a:r>
            <a:endParaRPr lang="ko-KR" altLang="en-US" sz="1600">
              <a:latin typeface="나눔스퀘어라운드 Light" charset="0"/>
              <a:ea typeface="나눔스퀘어라운드 Light" charset="0"/>
            </a:endParaRPr>
          </a:p>
        </p:txBody>
      </p:sp>
      <p:sp>
        <p:nvSpPr>
          <p:cNvPr id="2070" name="텍스트 상자 2069"/>
          <p:cNvSpPr txBox="1">
            <a:spLocks/>
          </p:cNvSpPr>
          <p:nvPr/>
        </p:nvSpPr>
        <p:spPr>
          <a:xfrm>
            <a:off x="1646555" y="3964305"/>
            <a:ext cx="1153795" cy="33972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>
                <a:latin typeface="나눔스퀘어라운드 Light" charset="0"/>
                <a:ea typeface="나눔스퀘어라운드 Light" charset="0"/>
              </a:rPr>
              <a:t>클라이언트</a:t>
            </a:r>
            <a:endParaRPr lang="ko-KR" altLang="en-US" sz="1600">
              <a:latin typeface="나눔스퀘어라운드 Light" charset="0"/>
              <a:ea typeface="나눔스퀘어라운드 Light" charset="0"/>
            </a:endParaRPr>
          </a:p>
        </p:txBody>
      </p:sp>
      <p:sp>
        <p:nvSpPr>
          <p:cNvPr id="2071" name="텍스트 상자 2070"/>
          <p:cNvSpPr txBox="1">
            <a:spLocks/>
          </p:cNvSpPr>
          <p:nvPr/>
        </p:nvSpPr>
        <p:spPr>
          <a:xfrm>
            <a:off x="6294755" y="3964305"/>
            <a:ext cx="986790" cy="33972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dirty="0">
                <a:latin typeface="나눔스퀘어라운드 Light" charset="0"/>
                <a:ea typeface="나눔스퀘어라운드 Light" charset="0"/>
              </a:rPr>
              <a:t>UI</a:t>
            </a:r>
            <a:endParaRPr lang="ko-KR" altLang="en-US" sz="1600" dirty="0">
              <a:latin typeface="나눔스퀘어라운드 Light" charset="0"/>
              <a:ea typeface="나눔스퀘어라운드 Light" charset="0"/>
            </a:endParaRPr>
          </a:p>
        </p:txBody>
      </p:sp>
      <p:sp>
        <p:nvSpPr>
          <p:cNvPr id="2072" name="도형 2071"/>
          <p:cNvSpPr>
            <a:spLocks/>
          </p:cNvSpPr>
          <p:nvPr/>
        </p:nvSpPr>
        <p:spPr>
          <a:xfrm>
            <a:off x="6242050" y="1737995"/>
            <a:ext cx="1106170" cy="1002030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073" name="텍스트 상자 2072"/>
          <p:cNvSpPr txBox="1">
            <a:spLocks/>
          </p:cNvSpPr>
          <p:nvPr/>
        </p:nvSpPr>
        <p:spPr>
          <a:xfrm>
            <a:off x="6302375" y="2059305"/>
            <a:ext cx="986790" cy="33972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>
                <a:latin typeface="나눔스퀘어라운드 Light" charset="0"/>
                <a:ea typeface="나눔스퀘어라운드 Light" charset="0"/>
              </a:rPr>
              <a:t>게임로직</a:t>
            </a:r>
            <a:endParaRPr lang="ko-KR" altLang="en-US" sz="1600">
              <a:latin typeface="맑은 고딕" charset="0"/>
              <a:ea typeface="맑은 고딕" charset="0"/>
            </a:endParaRPr>
          </a:p>
        </p:txBody>
      </p:sp>
      <p:sp>
        <p:nvSpPr>
          <p:cNvPr id="2074" name="도형 2073"/>
          <p:cNvSpPr>
            <a:spLocks/>
          </p:cNvSpPr>
          <p:nvPr/>
        </p:nvSpPr>
        <p:spPr>
          <a:xfrm>
            <a:off x="3115310" y="2136140"/>
            <a:ext cx="2921635" cy="194945"/>
          </a:xfrm>
          <a:prstGeom prst="rightArrow">
            <a:avLst/>
          </a:prstGeom>
          <a:solidFill>
            <a:srgbClr val="A0D645"/>
          </a:soli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075" name="도형 2074"/>
          <p:cNvSpPr>
            <a:spLocks/>
          </p:cNvSpPr>
          <p:nvPr/>
        </p:nvSpPr>
        <p:spPr>
          <a:xfrm>
            <a:off x="3112135" y="2573655"/>
            <a:ext cx="2921635" cy="194945"/>
          </a:xfrm>
          <a:prstGeom prst="rightArrow">
            <a:avLst/>
          </a:prstGeom>
          <a:solidFill>
            <a:srgbClr val="A0D645"/>
          </a:soli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076" name="도형 2075"/>
          <p:cNvSpPr>
            <a:spLocks/>
          </p:cNvSpPr>
          <p:nvPr/>
        </p:nvSpPr>
        <p:spPr>
          <a:xfrm>
            <a:off x="3117215" y="2981960"/>
            <a:ext cx="2921635" cy="194945"/>
          </a:xfrm>
          <a:prstGeom prst="rightArrow">
            <a:avLst/>
          </a:prstGeom>
          <a:solidFill>
            <a:srgbClr val="A0D645"/>
          </a:soli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077" name="도형 2076"/>
          <p:cNvSpPr>
            <a:spLocks/>
          </p:cNvSpPr>
          <p:nvPr/>
        </p:nvSpPr>
        <p:spPr>
          <a:xfrm>
            <a:off x="3114040" y="3367405"/>
            <a:ext cx="2921635" cy="194945"/>
          </a:xfrm>
          <a:prstGeom prst="rightArrow">
            <a:avLst/>
          </a:prstGeom>
          <a:solidFill>
            <a:srgbClr val="A0D645"/>
          </a:soli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078" name="텍스트 상자 2077"/>
          <p:cNvSpPr txBox="1">
            <a:spLocks/>
          </p:cNvSpPr>
          <p:nvPr/>
        </p:nvSpPr>
        <p:spPr>
          <a:xfrm>
            <a:off x="1509395" y="2673985"/>
            <a:ext cx="1479550" cy="6470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>
                <a:latin typeface="맑은 고딕" charset="0"/>
                <a:ea typeface="맑은 고딕" charset="0"/>
              </a:rPr>
              <a:t>얘는 뭘 하고 뭘하고~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grpSp>
        <p:nvGrpSpPr>
          <p:cNvPr id="40" name="그룹 39"/>
          <p:cNvGrpSpPr/>
          <p:nvPr/>
        </p:nvGrpSpPr>
        <p:grpSpPr>
          <a:xfrm rot="21135487">
            <a:off x="252095" y="105410"/>
            <a:ext cx="389890" cy="585470"/>
            <a:chOff x="252095" y="105410"/>
            <a:chExt cx="389890" cy="585470"/>
          </a:xfrm>
        </p:grpSpPr>
        <p:sp>
          <p:nvSpPr>
            <p:cNvPr id="41" name="직사각형 40"/>
            <p:cNvSpPr/>
            <p:nvPr/>
          </p:nvSpPr>
          <p:spPr>
            <a:xfrm>
              <a:off x="266065" y="119380"/>
              <a:ext cx="342265" cy="558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2" name="Picture 2"/>
            <p:cNvPicPr>
              <a:picLocks noChangeAspect="1" noChangeArrowheads="1"/>
            </p:cNvPicPr>
            <p:nvPr/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r="75781"/>
            <a:stretch>
              <a:fillRect/>
            </a:stretch>
          </p:blipFill>
          <p:spPr bwMode="auto">
            <a:xfrm>
              <a:off x="252095" y="105410"/>
              <a:ext cx="389890" cy="585470"/>
            </a:xfrm>
            <a:prstGeom prst="rect">
              <a:avLst/>
            </a:prstGeom>
            <a:noFill/>
          </p:spPr>
        </p:pic>
      </p:grpSp>
      <p:sp>
        <p:nvSpPr>
          <p:cNvPr id="43" name="도형 2064"/>
          <p:cNvSpPr>
            <a:spLocks/>
          </p:cNvSpPr>
          <p:nvPr/>
        </p:nvSpPr>
        <p:spPr>
          <a:xfrm>
            <a:off x="5357818" y="1154101"/>
            <a:ext cx="1036955" cy="60325"/>
          </a:xfrm>
          <a:prstGeom prst="rect">
            <a:avLst/>
          </a:prstGeom>
          <a:solidFill>
            <a:srgbClr val="314913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4" name="텍스트 상자 15362"/>
          <p:cNvSpPr txBox="1">
            <a:spLocks/>
          </p:cNvSpPr>
          <p:nvPr/>
        </p:nvSpPr>
        <p:spPr>
          <a:xfrm>
            <a:off x="7459980" y="853440"/>
            <a:ext cx="1715135" cy="30861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400" b="1" dirty="0" smtClean="0">
                <a:solidFill>
                  <a:srgbClr val="9BBB59"/>
                </a:solidFill>
                <a:latin typeface="나눔스퀘어라운드 ExtraBold" charset="0"/>
                <a:ea typeface="나눔스퀘어라운드 ExtraBold" charset="0"/>
              </a:rPr>
              <a:t>제작 후기</a:t>
            </a:r>
            <a:endParaRPr lang="ko-KR" altLang="en-US" sz="1400" b="1" dirty="0">
              <a:solidFill>
                <a:srgbClr val="9BBB59"/>
              </a:solidFill>
              <a:latin typeface="나눔스퀘어라운드 ExtraBold" charset="0"/>
              <a:ea typeface="나눔스퀘어라운드 ExtraBold" charset="0"/>
            </a:endParaRPr>
          </a:p>
        </p:txBody>
      </p:sp>
      <p:sp>
        <p:nvSpPr>
          <p:cNvPr id="45" name="텍스트 상자 15364"/>
          <p:cNvSpPr txBox="1">
            <a:spLocks/>
          </p:cNvSpPr>
          <p:nvPr/>
        </p:nvSpPr>
        <p:spPr>
          <a:xfrm>
            <a:off x="-179705" y="854710"/>
            <a:ext cx="1715135" cy="30734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1" dirty="0" err="1">
                <a:solidFill>
                  <a:srgbClr val="9BBB59"/>
                </a:solidFill>
                <a:latin typeface="나눔스퀘어라운드 ExtraBold" charset="0"/>
                <a:ea typeface="나눔스퀘어라운드 ExtraBold" charset="0"/>
              </a:rPr>
              <a:t>팀원소개</a:t>
            </a:r>
            <a:endParaRPr lang="ko-KR" altLang="en-US" sz="1400" b="1" dirty="0">
              <a:solidFill>
                <a:srgbClr val="9BBB59"/>
              </a:solidFill>
              <a:latin typeface="나눔스퀘어라운드 ExtraBold" charset="0"/>
              <a:ea typeface="나눔스퀘어라운드 ExtraBold" charset="0"/>
            </a:endParaRPr>
          </a:p>
        </p:txBody>
      </p:sp>
      <p:sp>
        <p:nvSpPr>
          <p:cNvPr id="46" name="텍스트 상자 15365"/>
          <p:cNvSpPr txBox="1">
            <a:spLocks/>
          </p:cNvSpPr>
          <p:nvPr/>
        </p:nvSpPr>
        <p:spPr>
          <a:xfrm>
            <a:off x="999477" y="854710"/>
            <a:ext cx="1715135" cy="30734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400" b="1" dirty="0" smtClean="0">
                <a:solidFill>
                  <a:srgbClr val="9BBB59"/>
                </a:solidFill>
                <a:latin typeface="나눔스퀘어라운드 ExtraBold" charset="0"/>
                <a:ea typeface="나눔스퀘어라운드 ExtraBold" charset="0"/>
              </a:rPr>
              <a:t>타임테이블</a:t>
            </a:r>
            <a:endParaRPr lang="ko-KR" altLang="en-US" sz="1400" b="1" dirty="0">
              <a:solidFill>
                <a:srgbClr val="9BBB59"/>
              </a:solidFill>
              <a:latin typeface="나눔스퀘어라운드 ExtraBold" charset="0"/>
              <a:ea typeface="나눔스퀘어라운드 ExtraBold" charset="0"/>
            </a:endParaRPr>
          </a:p>
        </p:txBody>
      </p:sp>
      <p:sp>
        <p:nvSpPr>
          <p:cNvPr id="47" name="텍스트 상자 15366"/>
          <p:cNvSpPr txBox="1">
            <a:spLocks/>
          </p:cNvSpPr>
          <p:nvPr/>
        </p:nvSpPr>
        <p:spPr>
          <a:xfrm>
            <a:off x="2366857" y="854710"/>
            <a:ext cx="1715135" cy="30734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1">
                <a:solidFill>
                  <a:schemeClr val="accent3"/>
                </a:solidFill>
                <a:latin typeface="나눔스퀘어라운드 ExtraBold" charset="0"/>
                <a:ea typeface="나눔스퀘어라운드 ExtraBold" charset="0"/>
              </a:rPr>
              <a:t>초기 UI구상안</a:t>
            </a:r>
            <a:endParaRPr lang="ko-KR" altLang="en-US" sz="1400" b="1">
              <a:solidFill>
                <a:schemeClr val="accent3"/>
              </a:solidFill>
              <a:latin typeface="나눔스퀘어라운드 ExtraBold" charset="0"/>
              <a:ea typeface="나눔스퀘어라운드 ExtraBold" charset="0"/>
            </a:endParaRPr>
          </a:p>
        </p:txBody>
      </p:sp>
      <p:sp>
        <p:nvSpPr>
          <p:cNvPr id="48" name="텍스트 상자 15367"/>
          <p:cNvSpPr txBox="1">
            <a:spLocks/>
          </p:cNvSpPr>
          <p:nvPr/>
        </p:nvSpPr>
        <p:spPr>
          <a:xfrm>
            <a:off x="3689448" y="854710"/>
            <a:ext cx="1715135" cy="30734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1" dirty="0" err="1">
                <a:solidFill>
                  <a:schemeClr val="accent3"/>
                </a:solidFill>
                <a:latin typeface="나눔스퀘어라운드 ExtraBold" charset="0"/>
                <a:ea typeface="나눔스퀘어라운드 ExtraBold" charset="0"/>
              </a:rPr>
              <a:t>최종</a:t>
            </a:r>
            <a:r>
              <a:rPr lang="en-US" altLang="ko-KR" sz="1400" b="1" dirty="0">
                <a:solidFill>
                  <a:schemeClr val="accent3"/>
                </a:solidFill>
                <a:latin typeface="나눔스퀘어라운드 ExtraBold" charset="0"/>
                <a:ea typeface="나눔스퀘어라운드 ExtraBold" charset="0"/>
              </a:rPr>
              <a:t> </a:t>
            </a:r>
            <a:r>
              <a:rPr lang="en-US" altLang="ko-KR" sz="1400" b="1" dirty="0" err="1">
                <a:solidFill>
                  <a:schemeClr val="accent3"/>
                </a:solidFill>
                <a:latin typeface="나눔스퀘어라운드 ExtraBold" charset="0"/>
                <a:ea typeface="나눔스퀘어라운드 ExtraBold" charset="0"/>
              </a:rPr>
              <a:t>UI구현</a:t>
            </a:r>
            <a:endParaRPr lang="ko-KR" altLang="en-US" sz="1400" b="1" dirty="0">
              <a:solidFill>
                <a:schemeClr val="accent3"/>
              </a:solidFill>
              <a:latin typeface="나눔스퀘어라운드 ExtraBold" charset="0"/>
              <a:ea typeface="나눔스퀘어라운드 ExtraBold" charset="0"/>
            </a:endParaRPr>
          </a:p>
        </p:txBody>
      </p:sp>
      <p:sp>
        <p:nvSpPr>
          <p:cNvPr id="49" name="텍스트 상자 15368"/>
          <p:cNvSpPr txBox="1">
            <a:spLocks/>
          </p:cNvSpPr>
          <p:nvPr/>
        </p:nvSpPr>
        <p:spPr>
          <a:xfrm>
            <a:off x="6214451" y="854710"/>
            <a:ext cx="1715135" cy="30734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1" dirty="0" err="1" smtClean="0">
                <a:solidFill>
                  <a:srgbClr val="9BBB59"/>
                </a:solidFill>
                <a:latin typeface="나눔스퀘어라운드 ExtraBold" charset="0"/>
                <a:ea typeface="나눔스퀘어라운드 ExtraBold" charset="0"/>
              </a:rPr>
              <a:t>개선사항</a:t>
            </a:r>
            <a:endParaRPr lang="ko-KR" altLang="en-US" sz="1400" b="1" dirty="0">
              <a:solidFill>
                <a:srgbClr val="9BBB59"/>
              </a:solidFill>
              <a:latin typeface="나눔스퀘어라운드 ExtraBold" charset="0"/>
              <a:ea typeface="나눔스퀘어라운드 ExtraBold" charset="0"/>
            </a:endParaRPr>
          </a:p>
        </p:txBody>
      </p:sp>
      <p:sp>
        <p:nvSpPr>
          <p:cNvPr id="50" name="텍스트 상자 15369"/>
          <p:cNvSpPr txBox="1">
            <a:spLocks/>
          </p:cNvSpPr>
          <p:nvPr/>
        </p:nvSpPr>
        <p:spPr>
          <a:xfrm>
            <a:off x="4990480" y="854710"/>
            <a:ext cx="1715135" cy="30734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1" dirty="0" err="1">
                <a:solidFill>
                  <a:schemeClr val="bg1"/>
                </a:solidFill>
                <a:latin typeface="나눔스퀘어라운드 ExtraBold" charset="0"/>
                <a:ea typeface="나눔스퀘어라운드 ExtraBold" charset="0"/>
              </a:rPr>
              <a:t>기능</a:t>
            </a:r>
            <a:r>
              <a:rPr lang="en-US" altLang="ko-KR" sz="1400" b="1" dirty="0">
                <a:solidFill>
                  <a:schemeClr val="bg1"/>
                </a:solidFill>
                <a:latin typeface="나눔스퀘어라운드 ExtraBold" charset="0"/>
                <a:ea typeface="나눔스퀘어라운드 ExtraBold" charset="0"/>
              </a:rPr>
              <a:t> 및 </a:t>
            </a:r>
            <a:r>
              <a:rPr lang="en-US" altLang="ko-KR" sz="1400" b="1" dirty="0" err="1">
                <a:solidFill>
                  <a:schemeClr val="bg1"/>
                </a:solidFill>
                <a:latin typeface="나눔스퀘어라운드 ExtraBold" charset="0"/>
                <a:ea typeface="나눔스퀘어라운드 ExtraBold" charset="0"/>
              </a:rPr>
              <a:t>특징</a:t>
            </a:r>
            <a:endParaRPr lang="ko-KR" altLang="en-US" sz="1400" b="1" dirty="0">
              <a:solidFill>
                <a:schemeClr val="bg1"/>
              </a:solidFill>
              <a:latin typeface="나눔스퀘어라운드 ExtraBold" charset="0"/>
              <a:ea typeface="나눔스퀘어라운드 ExtraBold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5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:/Users/haewon/AppData/Roaming/PolarisOffice/ETemp/12660_12395608/image2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01380" y="5143500"/>
            <a:ext cx="451485" cy="451485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2" name="직사각형 11"/>
          <p:cNvSpPr>
            <a:spLocks/>
          </p:cNvSpPr>
          <p:nvPr/>
        </p:nvSpPr>
        <p:spPr>
          <a:xfrm>
            <a:off x="0" y="0"/>
            <a:ext cx="9144635" cy="1214755"/>
          </a:xfrm>
          <a:prstGeom prst="rect">
            <a:avLst/>
          </a:prstGeom>
          <a:solidFill>
            <a:srgbClr val="50782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0" name="직사각형 19"/>
          <p:cNvSpPr>
            <a:spLocks/>
          </p:cNvSpPr>
          <p:nvPr/>
        </p:nvSpPr>
        <p:spPr>
          <a:xfrm>
            <a:off x="0" y="0"/>
            <a:ext cx="9144635" cy="214630"/>
          </a:xfrm>
          <a:prstGeom prst="rect">
            <a:avLst/>
          </a:prstGeom>
          <a:solidFill>
            <a:srgbClr val="314913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98" name="TextBox 97"/>
          <p:cNvSpPr txBox="1">
            <a:spLocks/>
          </p:cNvSpPr>
          <p:nvPr/>
        </p:nvSpPr>
        <p:spPr>
          <a:xfrm>
            <a:off x="6501130" y="0"/>
            <a:ext cx="2655570" cy="247014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000">
                <a:solidFill>
                  <a:schemeClr val="bg1"/>
                </a:solidFill>
                <a:latin typeface="나눔바른고딕 UltraLight" charset="0"/>
                <a:ea typeface="나눔바른고딕 UltraLight" charset="0"/>
              </a:rPr>
              <a:t>비트캠프 java 기반 웹앱 개발자 양성과정 119기</a:t>
            </a:r>
            <a:endParaRPr lang="ko-KR" altLang="en-US" sz="1000">
              <a:solidFill>
                <a:schemeClr val="bg1"/>
              </a:solidFill>
              <a:latin typeface="나눔바른고딕 UltraLight" charset="0"/>
              <a:ea typeface="나눔바른고딕 UltraLight" charset="0"/>
            </a:endParaRPr>
          </a:p>
        </p:txBody>
      </p:sp>
      <p:sp>
        <p:nvSpPr>
          <p:cNvPr id="2057" name="텍스트 상자 2056"/>
          <p:cNvSpPr txBox="1">
            <a:spLocks/>
          </p:cNvSpPr>
          <p:nvPr/>
        </p:nvSpPr>
        <p:spPr>
          <a:xfrm>
            <a:off x="-285750" y="252730"/>
            <a:ext cx="5429885" cy="46101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dirty="0" smtClean="0">
                <a:solidFill>
                  <a:schemeClr val="bg1"/>
                </a:solidFill>
                <a:latin typeface="배달의민족 연성" charset="0"/>
                <a:ea typeface="배달의민족 연성" charset="0"/>
              </a:rPr>
              <a:t>            </a:t>
            </a:r>
            <a:r>
              <a:rPr lang="ko-KR" altLang="en-US" sz="2400" dirty="0" smtClean="0">
                <a:solidFill>
                  <a:schemeClr val="bg1"/>
                </a:solidFill>
                <a:latin typeface="배달의민족 연성" charset="0"/>
                <a:ea typeface="배달의민족 연성" charset="0"/>
              </a:rPr>
              <a:t>개선이 필요한 사항들</a:t>
            </a:r>
            <a:endParaRPr lang="ko-KR" altLang="en-US" sz="2400" dirty="0">
              <a:solidFill>
                <a:schemeClr val="bg1"/>
              </a:solidFill>
              <a:latin typeface="배달의민족 연성" charset="0"/>
              <a:ea typeface="배달의민족 연성" charset="0"/>
            </a:endParaRPr>
          </a:p>
        </p:txBody>
      </p:sp>
      <p:sp>
        <p:nvSpPr>
          <p:cNvPr id="32" name="도형 2064"/>
          <p:cNvSpPr>
            <a:spLocks/>
          </p:cNvSpPr>
          <p:nvPr/>
        </p:nvSpPr>
        <p:spPr>
          <a:xfrm>
            <a:off x="6572264" y="1154101"/>
            <a:ext cx="1036955" cy="60325"/>
          </a:xfrm>
          <a:prstGeom prst="rect">
            <a:avLst/>
          </a:prstGeom>
          <a:solidFill>
            <a:srgbClr val="314913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3" name="텍스트 상자 15362"/>
          <p:cNvSpPr txBox="1">
            <a:spLocks/>
          </p:cNvSpPr>
          <p:nvPr/>
        </p:nvSpPr>
        <p:spPr>
          <a:xfrm>
            <a:off x="7459980" y="853440"/>
            <a:ext cx="1715135" cy="30861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400" b="1" dirty="0" smtClean="0">
                <a:solidFill>
                  <a:srgbClr val="9BBB59"/>
                </a:solidFill>
                <a:latin typeface="나눔스퀘어라운드 ExtraBold" charset="0"/>
                <a:ea typeface="나눔스퀘어라운드 ExtraBold" charset="0"/>
              </a:rPr>
              <a:t>제작 후기</a:t>
            </a:r>
            <a:endParaRPr lang="ko-KR" altLang="en-US" sz="1400" b="1" dirty="0">
              <a:solidFill>
                <a:srgbClr val="9BBB59"/>
              </a:solidFill>
              <a:latin typeface="나눔스퀘어라운드 ExtraBold" charset="0"/>
              <a:ea typeface="나눔스퀘어라운드 ExtraBold" charset="0"/>
            </a:endParaRPr>
          </a:p>
        </p:txBody>
      </p:sp>
      <p:sp>
        <p:nvSpPr>
          <p:cNvPr id="34" name="텍스트 상자 15364"/>
          <p:cNvSpPr txBox="1">
            <a:spLocks/>
          </p:cNvSpPr>
          <p:nvPr/>
        </p:nvSpPr>
        <p:spPr>
          <a:xfrm>
            <a:off x="-179705" y="854710"/>
            <a:ext cx="1715135" cy="30734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1" dirty="0" err="1">
                <a:solidFill>
                  <a:srgbClr val="9BBB59"/>
                </a:solidFill>
                <a:latin typeface="나눔스퀘어라운드 ExtraBold" charset="0"/>
                <a:ea typeface="나눔스퀘어라운드 ExtraBold" charset="0"/>
              </a:rPr>
              <a:t>팀원소개</a:t>
            </a:r>
            <a:endParaRPr lang="ko-KR" altLang="en-US" sz="1400" b="1" dirty="0">
              <a:solidFill>
                <a:srgbClr val="9BBB59"/>
              </a:solidFill>
              <a:latin typeface="나눔스퀘어라운드 ExtraBold" charset="0"/>
              <a:ea typeface="나눔스퀘어라운드 ExtraBold" charset="0"/>
            </a:endParaRPr>
          </a:p>
        </p:txBody>
      </p:sp>
      <p:sp>
        <p:nvSpPr>
          <p:cNvPr id="35" name="텍스트 상자 15365"/>
          <p:cNvSpPr txBox="1">
            <a:spLocks/>
          </p:cNvSpPr>
          <p:nvPr/>
        </p:nvSpPr>
        <p:spPr>
          <a:xfrm>
            <a:off x="999477" y="854710"/>
            <a:ext cx="1715135" cy="30734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400" b="1" dirty="0" smtClean="0">
                <a:solidFill>
                  <a:srgbClr val="9BBB59"/>
                </a:solidFill>
                <a:latin typeface="나눔스퀘어라운드 ExtraBold" charset="0"/>
                <a:ea typeface="나눔스퀘어라운드 ExtraBold" charset="0"/>
              </a:rPr>
              <a:t>타임테이블</a:t>
            </a:r>
            <a:endParaRPr lang="ko-KR" altLang="en-US" sz="1400" b="1" dirty="0">
              <a:solidFill>
                <a:srgbClr val="9BBB59"/>
              </a:solidFill>
              <a:latin typeface="나눔스퀘어라운드 ExtraBold" charset="0"/>
              <a:ea typeface="나눔스퀘어라운드 ExtraBold" charset="0"/>
            </a:endParaRPr>
          </a:p>
        </p:txBody>
      </p:sp>
      <p:sp>
        <p:nvSpPr>
          <p:cNvPr id="36" name="텍스트 상자 15366"/>
          <p:cNvSpPr txBox="1">
            <a:spLocks/>
          </p:cNvSpPr>
          <p:nvPr/>
        </p:nvSpPr>
        <p:spPr>
          <a:xfrm>
            <a:off x="2366857" y="854710"/>
            <a:ext cx="1715135" cy="30734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1">
                <a:solidFill>
                  <a:schemeClr val="accent3"/>
                </a:solidFill>
                <a:latin typeface="나눔스퀘어라운드 ExtraBold" charset="0"/>
                <a:ea typeface="나눔스퀘어라운드 ExtraBold" charset="0"/>
              </a:rPr>
              <a:t>초기 UI구상안</a:t>
            </a:r>
            <a:endParaRPr lang="ko-KR" altLang="en-US" sz="1400" b="1">
              <a:solidFill>
                <a:schemeClr val="accent3"/>
              </a:solidFill>
              <a:latin typeface="나눔스퀘어라운드 ExtraBold" charset="0"/>
              <a:ea typeface="나눔스퀘어라운드 ExtraBold" charset="0"/>
            </a:endParaRPr>
          </a:p>
        </p:txBody>
      </p:sp>
      <p:sp>
        <p:nvSpPr>
          <p:cNvPr id="44" name="텍스트 상자 15367"/>
          <p:cNvSpPr txBox="1">
            <a:spLocks/>
          </p:cNvSpPr>
          <p:nvPr/>
        </p:nvSpPr>
        <p:spPr>
          <a:xfrm>
            <a:off x="3689448" y="854710"/>
            <a:ext cx="1715135" cy="30734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1" dirty="0" err="1">
                <a:solidFill>
                  <a:schemeClr val="accent3"/>
                </a:solidFill>
                <a:latin typeface="나눔스퀘어라운드 ExtraBold" charset="0"/>
                <a:ea typeface="나눔스퀘어라운드 ExtraBold" charset="0"/>
              </a:rPr>
              <a:t>최종</a:t>
            </a:r>
            <a:r>
              <a:rPr lang="en-US" altLang="ko-KR" sz="1400" b="1" dirty="0">
                <a:solidFill>
                  <a:schemeClr val="accent3"/>
                </a:solidFill>
                <a:latin typeface="나눔스퀘어라운드 ExtraBold" charset="0"/>
                <a:ea typeface="나눔스퀘어라운드 ExtraBold" charset="0"/>
              </a:rPr>
              <a:t> </a:t>
            </a:r>
            <a:r>
              <a:rPr lang="en-US" altLang="ko-KR" sz="1400" b="1" dirty="0" err="1">
                <a:solidFill>
                  <a:schemeClr val="accent3"/>
                </a:solidFill>
                <a:latin typeface="나눔스퀘어라운드 ExtraBold" charset="0"/>
                <a:ea typeface="나눔스퀘어라운드 ExtraBold" charset="0"/>
              </a:rPr>
              <a:t>UI구현</a:t>
            </a:r>
            <a:endParaRPr lang="ko-KR" altLang="en-US" sz="1400" b="1" dirty="0">
              <a:solidFill>
                <a:schemeClr val="accent3"/>
              </a:solidFill>
              <a:latin typeface="나눔스퀘어라운드 ExtraBold" charset="0"/>
              <a:ea typeface="나눔스퀘어라운드 ExtraBold" charset="0"/>
            </a:endParaRPr>
          </a:p>
        </p:txBody>
      </p:sp>
      <p:sp>
        <p:nvSpPr>
          <p:cNvPr id="45" name="텍스트 상자 15368"/>
          <p:cNvSpPr txBox="1">
            <a:spLocks/>
          </p:cNvSpPr>
          <p:nvPr/>
        </p:nvSpPr>
        <p:spPr>
          <a:xfrm>
            <a:off x="6214451" y="854710"/>
            <a:ext cx="1715135" cy="30734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1" dirty="0" err="1" smtClean="0">
                <a:solidFill>
                  <a:schemeClr val="bg1"/>
                </a:solidFill>
                <a:latin typeface="나눔스퀘어라운드 ExtraBold" charset="0"/>
                <a:ea typeface="나눔스퀘어라운드 ExtraBold" charset="0"/>
              </a:rPr>
              <a:t>개선사항</a:t>
            </a:r>
            <a:endParaRPr lang="ko-KR" altLang="en-US" sz="1400" b="1" dirty="0">
              <a:solidFill>
                <a:schemeClr val="bg1"/>
              </a:solidFill>
              <a:latin typeface="나눔스퀘어라운드 ExtraBold" charset="0"/>
              <a:ea typeface="나눔스퀘어라운드 ExtraBold" charset="0"/>
            </a:endParaRPr>
          </a:p>
        </p:txBody>
      </p:sp>
      <p:sp>
        <p:nvSpPr>
          <p:cNvPr id="46" name="텍스트 상자 15369"/>
          <p:cNvSpPr txBox="1">
            <a:spLocks/>
          </p:cNvSpPr>
          <p:nvPr/>
        </p:nvSpPr>
        <p:spPr>
          <a:xfrm>
            <a:off x="4990480" y="854710"/>
            <a:ext cx="1715135" cy="30734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1" dirty="0" err="1">
                <a:solidFill>
                  <a:srgbClr val="9BBB59"/>
                </a:solidFill>
                <a:latin typeface="나눔스퀘어라운드 ExtraBold" charset="0"/>
                <a:ea typeface="나눔스퀘어라운드 ExtraBold" charset="0"/>
              </a:rPr>
              <a:t>기능</a:t>
            </a:r>
            <a:r>
              <a:rPr lang="en-US" altLang="ko-KR" sz="1400" b="1" dirty="0">
                <a:solidFill>
                  <a:srgbClr val="9BBB59"/>
                </a:solidFill>
                <a:latin typeface="나눔스퀘어라운드 ExtraBold" charset="0"/>
                <a:ea typeface="나눔스퀘어라운드 ExtraBold" charset="0"/>
              </a:rPr>
              <a:t> 및 </a:t>
            </a:r>
            <a:r>
              <a:rPr lang="en-US" altLang="ko-KR" sz="1400" b="1" dirty="0" err="1">
                <a:solidFill>
                  <a:srgbClr val="9BBB59"/>
                </a:solidFill>
                <a:latin typeface="나눔스퀘어라운드 ExtraBold" charset="0"/>
                <a:ea typeface="나눔스퀘어라운드 ExtraBold" charset="0"/>
              </a:rPr>
              <a:t>특징</a:t>
            </a:r>
            <a:endParaRPr lang="ko-KR" altLang="en-US" sz="1400" b="1" dirty="0">
              <a:solidFill>
                <a:srgbClr val="9BBB59"/>
              </a:solidFill>
              <a:latin typeface="나눔스퀘어라운드 ExtraBold" charset="0"/>
              <a:ea typeface="나눔스퀘어라운드 ExtraBold" charset="0"/>
            </a:endParaRPr>
          </a:p>
        </p:txBody>
      </p:sp>
      <p:grpSp>
        <p:nvGrpSpPr>
          <p:cNvPr id="47" name="그룹 46"/>
          <p:cNvGrpSpPr/>
          <p:nvPr/>
        </p:nvGrpSpPr>
        <p:grpSpPr>
          <a:xfrm rot="762309">
            <a:off x="165100" y="51435"/>
            <a:ext cx="546100" cy="697230"/>
            <a:chOff x="165100" y="51435"/>
            <a:chExt cx="546100" cy="697230"/>
          </a:xfrm>
        </p:grpSpPr>
        <p:sp>
          <p:nvSpPr>
            <p:cNvPr id="48" name="직사각형 47"/>
            <p:cNvSpPr/>
            <p:nvPr/>
          </p:nvSpPr>
          <p:spPr>
            <a:xfrm>
              <a:off x="283845" y="109855"/>
              <a:ext cx="386080" cy="6102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9" name="Picture 2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16875" t="24167" r="66250" b="36666"/>
            <a:stretch>
              <a:fillRect/>
            </a:stretch>
          </p:blipFill>
          <p:spPr bwMode="auto">
            <a:xfrm>
              <a:off x="166370" y="51435"/>
              <a:ext cx="543560" cy="6972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pic>
        <p:nvPicPr>
          <p:cNvPr id="50" name="Picture 3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49000" t="40223" r="39750" b="28000"/>
          <a:stretch>
            <a:fillRect/>
          </a:stretch>
        </p:blipFill>
        <p:spPr bwMode="auto">
          <a:xfrm>
            <a:off x="0" y="3357566"/>
            <a:ext cx="1483859" cy="23574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5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52</TotalTime>
  <Pages>15</Pages>
  <Words>506</Words>
  <Characters>0</Characters>
  <Application>Polaris Office Slide</Application>
  <DocSecurity>0</DocSecurity>
  <PresentationFormat>화면 슬라이드 쇼(16:10)</PresentationFormat>
  <Lines>0</Lines>
  <Paragraphs>162</Paragraphs>
  <Slides>11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23" baseType="lpstr">
      <vt:lpstr>굴림</vt:lpstr>
      <vt:lpstr>Arial</vt:lpstr>
      <vt:lpstr>맑은 고딕</vt:lpstr>
      <vt:lpstr>나눔바른고딕</vt:lpstr>
      <vt:lpstr>배달의민족 연성</vt:lpstr>
      <vt:lpstr>나눔바른고딕 UltraLight</vt:lpstr>
      <vt:lpstr>나눔스퀘어라운드 ExtraBold</vt:lpstr>
      <vt:lpstr>나눔스퀘어라운드 Light</vt:lpstr>
      <vt:lpstr>나눔스퀘어라운드 Bold</vt:lpstr>
      <vt:lpstr>나눔스퀘어라운드 Regular</vt:lpstr>
      <vt:lpstr>배달의민족 도현</vt:lpstr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</vt:vector>
  </TitlesOfParts>
  <LinksUpToDate>false</LinksUpToDate>
  <CharactersWithSpaces>0</CharactersWithSpaces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BITSC-6-15</dc:creator>
  <cp:lastModifiedBy>BITSC-6-15</cp:lastModifiedBy>
  <cp:revision>29</cp:revision>
  <dcterms:modified xsi:type="dcterms:W3CDTF">2019-04-24T01:00:18Z</dcterms:modified>
</cp:coreProperties>
</file>